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63"/>
  </p:notesMasterIdLst>
  <p:sldIdLst>
    <p:sldId id="256" r:id="rId3"/>
    <p:sldId id="313" r:id="rId4"/>
    <p:sldId id="309" r:id="rId5"/>
    <p:sldId id="315" r:id="rId6"/>
    <p:sldId id="310" r:id="rId7"/>
    <p:sldId id="311" r:id="rId8"/>
    <p:sldId id="312" r:id="rId9"/>
    <p:sldId id="316" r:id="rId10"/>
    <p:sldId id="317" r:id="rId11"/>
    <p:sldId id="257" r:id="rId12"/>
    <p:sldId id="258" r:id="rId13"/>
    <p:sldId id="259" r:id="rId14"/>
    <p:sldId id="314" r:id="rId15"/>
    <p:sldId id="304" r:id="rId16"/>
    <p:sldId id="305" r:id="rId17"/>
    <p:sldId id="306" r:id="rId18"/>
    <p:sldId id="307" r:id="rId19"/>
    <p:sldId id="260" r:id="rId20"/>
    <p:sldId id="261" r:id="rId21"/>
    <p:sldId id="286" r:id="rId22"/>
    <p:sldId id="262" r:id="rId23"/>
    <p:sldId id="292" r:id="rId24"/>
    <p:sldId id="302" r:id="rId25"/>
    <p:sldId id="303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88" r:id="rId34"/>
    <p:sldId id="287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89" r:id="rId44"/>
    <p:sldId id="278" r:id="rId45"/>
    <p:sldId id="279" r:id="rId46"/>
    <p:sldId id="280" r:id="rId47"/>
    <p:sldId id="281" r:id="rId48"/>
    <p:sldId id="282" r:id="rId49"/>
    <p:sldId id="283" r:id="rId50"/>
    <p:sldId id="284" r:id="rId51"/>
    <p:sldId id="291" r:id="rId52"/>
    <p:sldId id="293" r:id="rId53"/>
    <p:sldId id="294" r:id="rId54"/>
    <p:sldId id="295" r:id="rId55"/>
    <p:sldId id="285" r:id="rId56"/>
    <p:sldId id="297" r:id="rId57"/>
    <p:sldId id="298" r:id="rId58"/>
    <p:sldId id="299" r:id="rId59"/>
    <p:sldId id="300" r:id="rId60"/>
    <p:sldId id="301" r:id="rId61"/>
    <p:sldId id="296" r:id="rId6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4" autoAdjust="0"/>
    <p:restoredTop sz="94660"/>
  </p:normalViewPr>
  <p:slideViewPr>
    <p:cSldViewPr>
      <p:cViewPr varScale="1">
        <p:scale>
          <a:sx n="66" d="100"/>
          <a:sy n="66" d="100"/>
        </p:scale>
        <p:origin x="1264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E318A-4216-4253-9826-A78FDA47A55C}" type="datetimeFigureOut">
              <a:rPr lang="en-PH" smtClean="0"/>
              <a:t>20/02/2023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B9A06-9119-4DEA-930E-33C954D7E59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50565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57EDF5E-487F-470A-9217-CA9D49C9B2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38FE48-5DA6-4220-9F7D-41E61D33DDA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EEC6F32A-87AD-439D-9A0A-B35FD2B709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C2786B9-4325-4BF5-839F-3E4ECE09BB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70334D3-276C-4F11-88B4-898871F67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A10907-6B1B-4FDE-B941-09C9BF91E3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05147865-6F2C-4DC6-B6FA-2EA63F0E45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A57804C2-2E5E-4DC0-8CE4-080C62D61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13629CC-A2B7-4865-BD37-B0F2D09963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DC6A32-49D8-449E-B0FD-FDBDD81E65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793D685F-D261-43EA-860A-9DFE11835A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A298FB3-457B-4384-AFF3-93989061AF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3AD6D8B-FAA3-4CFC-B9CC-16CEF07DA0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E5F163-86A4-415F-8D66-D3E492BEC1C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00C0FA0E-5246-4FE9-816F-592A565304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6FDD0987-8A51-46CB-A9C7-DF6FC9B9C1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27F761E-251B-4922-9990-27B337DD84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38A03E-E2DD-483F-9016-EE8FCD07CDA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54FE0439-C005-48B6-8C8F-16932558D8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973D4DED-1340-4E42-BA4C-C74815600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133E534-AE02-4B28-83BA-73579A5C3A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61807A-7F20-42C0-B03F-E4D84AFDF1E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4BBE39FB-8B57-4840-891F-AD7CDCA34E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0C3D57FD-0477-4F08-A1FC-19D312EB27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EE23C97-F588-47F9-A091-8501CFBB3D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4EEF4D-89FC-4C74-8596-0B43EBD73F7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218C6416-4970-4B92-A78D-C9DA1966A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976B803C-AC48-4061-B6B5-54281C04F5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2827EF3-E4CF-412B-BBE3-2B322FD5A2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42F45C-EB28-4AF9-A549-9A8CE8944CE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9CE60ACF-852D-4F9B-B4F0-F9343FCA3A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157507CE-F605-4917-8B97-2B743CA00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AD46AA6-EEE4-4B4D-A3E8-6DC9D18741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68B98D-6358-4223-B6B9-F6B10398EE4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FBA81528-BB8C-4227-88B3-7A43C9E021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F4016C1-7151-4875-AFF3-04FBCC44A9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19FF3D4-936D-4C2A-8AD6-269D0550CA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4BCAD4-7BCF-4831-91F2-7320662623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9F4C73C4-EEC7-4B82-9329-A61B6CA191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86EF49C7-60D6-417A-82C3-FECD001BA8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59A40-7008-40B6-B1E9-2F8FFA676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2C496-75BC-47D5-92AE-266B27110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45F5B-C4D3-4EDA-BF0D-D802F349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84960-7F3E-420D-9C13-C78AE5BFD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02833-50C8-4043-B1E9-47AD1CA444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7A792B-C814-4F0C-B5BF-279361AA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9C01DA-C059-4861-B5D7-62FB405B4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621053-B8BF-4407-BB58-1EDF8EF2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7FAC56-540C-46F5-BFBA-D25EA8E947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60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E228-6434-4C6E-A434-B44944C7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F51FE-AC7A-4A0B-AD83-5C5C5A876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F4D7B2-76D2-4CD1-B48A-C9FB2F234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ABFDF-2D34-4039-9721-9EE7F8A8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64ECD0-A0E2-43D6-98B3-B6B61198DD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4945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870AF5-0910-4C8A-A4D6-F0BDDC049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A6B265-415D-44CF-8950-0C01321E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C0CBA-27AE-4AD2-ACBD-E62C72F6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CFB20E-711D-4957-8126-C34AFB2841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2609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282B-1E6D-4296-AE17-9E6B43537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94AB6-3844-4B4E-84D5-7074249DA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3C054D-5D19-4E4D-9C2E-51BA259B6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3EEDF-AC19-4EF0-8191-25BF7E9D1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B3441-2CCA-41DD-8EA9-4AA24E35D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22AD4-54F4-48F5-B42A-649C3B96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5AE466-892E-40CA-AB23-CB88EF7F7A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9357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0B88-AF3E-43E5-B6D9-0806E26B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566C4B-3F5C-464A-85F6-E74F0C07BF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0F210-2D39-4A51-9C3E-60D2F3DE2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F6055-EFDF-448B-9CA2-A7258D8C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45661-94B1-43E1-82FA-5750D069D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D66AD-CCC3-45E2-85B4-D49665D71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7CAA99-BADA-4718-9E38-9EB686BF65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4101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F0A52-E7A9-4823-BCC5-10FFAE58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70A80-684C-4D78-B547-1A9616E47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51FDB-C093-4F89-9391-730E5161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1AC3C-5190-42F9-9F70-5991D1B92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52B35-467F-4A85-9E1C-C7C6F8BF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30EEB6-27DE-4079-9B41-E472361AE6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7991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41CCA-4E07-4B7D-90D5-2785A72A3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5D332-0933-499A-8B51-D09FD115B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17F07-B4DD-409C-A5FC-BEBC0F9AD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EC999-62E6-44F2-BDD6-AB52361CA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FC37-40AD-478B-93C6-5A3B6073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FCEEE4-BEB5-419B-B529-5D4490EC83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971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2660-800F-49E6-9393-3021EAEA4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AECE8-876E-4574-B753-FF48B4D418A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47259-3AE0-48A4-A1CB-7F94DD1DF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3B5BD-88E8-4DDB-B519-B23D77CC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6FA09-99EC-4436-B3EB-CC101A1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64D31-DCC7-405D-A1DD-B30F8488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1EB5B47-F60D-424D-BB5C-D9FD4F8248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410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1FD27-FA06-4EF5-8816-CE8CA1FBA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C5EB3-7029-4EEE-981A-AAE94906D39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F1C45-B636-4EDF-8D39-D71AE9EAF22A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32250F-6713-43CD-AF6C-197D4322BC31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40386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E503B85-5F9F-494D-B838-6DDFC26B1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5BE28E-B4E8-47FE-B97A-6DCBACD8A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EB8CE0-831E-4EBC-9080-258880A6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64A0577-C8E2-41AE-BE94-68B8B90685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628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AE39A57-1698-4DBF-B669-0523A4BE54DB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76400"/>
            <a:ext cx="7772400" cy="182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C2F8155-6627-44B4-981D-0FC260E15833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9A3308B3-1DDF-4574-A7C1-FABAB06CCC16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B1BECCC6-0441-46B3-BDC3-7165A50E01A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9ACA683A-AC27-42FC-A426-8C8A71C2B94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41CB4304-66D3-44F6-9727-4C9874519A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337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3915D-4348-4397-B4F5-0A025C84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24908-F1CA-4844-BEF6-3A7128984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BA1E3-5599-431D-8740-A522B5B4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B420B-C6F5-4C3C-B3AB-8D6DE1137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C0D79-5AC7-4E3A-98B2-94BCED0A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F97CD4-0CCA-4F03-B5D4-73844C399A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8546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00567-8AFF-4B85-99E8-9C7F98E3E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77F74-CA74-44AB-B40B-EAB163C16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D78DF-3B37-41C2-A160-35AD7601A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37DE0-172B-4B1F-A25A-40A352A1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119DE-C064-4CFE-B78B-E5ABBB078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194D86-BB11-40AC-9FBD-6E54FB60DC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3481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82B5-0B11-41B5-96FB-94F8FEBA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826AE-FC74-4B1A-A32B-D50285187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D6465F-4FBC-4FAF-8C10-8D32C72081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157D1-EBB4-4805-8078-E0E971BF2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91C36-FF0C-4F5C-B044-74AE0A3DD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620CF-454A-4638-BEDB-CDE220F8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98CB4C-9B18-4BCF-96FF-B9748D686C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325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7630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38100">
            <a:solidFill>
              <a:srgbClr val="FDC3A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156575" y="5715000"/>
            <a:ext cx="549275" cy="549275"/>
          </a:xfrm>
          <a:custGeom>
            <a:avLst/>
            <a:gdLst/>
            <a:ahLst/>
            <a:cxnLst/>
            <a:rect l="l" t="t" r="r" b="b"/>
            <a:pathLst>
              <a:path w="549275" h="549275">
                <a:moveTo>
                  <a:pt x="274700" y="0"/>
                </a:moveTo>
                <a:lnTo>
                  <a:pt x="225309" y="4424"/>
                </a:lnTo>
                <a:lnTo>
                  <a:pt x="178828" y="17182"/>
                </a:lnTo>
                <a:lnTo>
                  <a:pt x="136031" y="37496"/>
                </a:lnTo>
                <a:lnTo>
                  <a:pt x="97693" y="64591"/>
                </a:lnTo>
                <a:lnTo>
                  <a:pt x="64589" y="97692"/>
                </a:lnTo>
                <a:lnTo>
                  <a:pt x="37493" y="136023"/>
                </a:lnTo>
                <a:lnTo>
                  <a:pt x="17180" y="178808"/>
                </a:lnTo>
                <a:lnTo>
                  <a:pt x="4424" y="225271"/>
                </a:lnTo>
                <a:lnTo>
                  <a:pt x="0" y="274637"/>
                </a:lnTo>
                <a:lnTo>
                  <a:pt x="4424" y="324003"/>
                </a:lnTo>
                <a:lnTo>
                  <a:pt x="17180" y="370466"/>
                </a:lnTo>
                <a:lnTo>
                  <a:pt x="37493" y="413251"/>
                </a:lnTo>
                <a:lnTo>
                  <a:pt x="64589" y="451582"/>
                </a:lnTo>
                <a:lnTo>
                  <a:pt x="97693" y="484683"/>
                </a:lnTo>
                <a:lnTo>
                  <a:pt x="136031" y="511778"/>
                </a:lnTo>
                <a:lnTo>
                  <a:pt x="178828" y="532092"/>
                </a:lnTo>
                <a:lnTo>
                  <a:pt x="225309" y="544850"/>
                </a:lnTo>
                <a:lnTo>
                  <a:pt x="274700" y="549275"/>
                </a:lnTo>
                <a:lnTo>
                  <a:pt x="324054" y="544850"/>
                </a:lnTo>
                <a:lnTo>
                  <a:pt x="370506" y="532092"/>
                </a:lnTo>
                <a:lnTo>
                  <a:pt x="413281" y="511778"/>
                </a:lnTo>
                <a:lnTo>
                  <a:pt x="451603" y="484683"/>
                </a:lnTo>
                <a:lnTo>
                  <a:pt x="484696" y="451582"/>
                </a:lnTo>
                <a:lnTo>
                  <a:pt x="511786" y="413251"/>
                </a:lnTo>
                <a:lnTo>
                  <a:pt x="532096" y="370466"/>
                </a:lnTo>
                <a:lnTo>
                  <a:pt x="544851" y="324003"/>
                </a:lnTo>
                <a:lnTo>
                  <a:pt x="549275" y="274637"/>
                </a:lnTo>
                <a:lnTo>
                  <a:pt x="544851" y="225271"/>
                </a:lnTo>
                <a:lnTo>
                  <a:pt x="532096" y="178808"/>
                </a:lnTo>
                <a:lnTo>
                  <a:pt x="511786" y="136023"/>
                </a:lnTo>
                <a:lnTo>
                  <a:pt x="484696" y="97692"/>
                </a:lnTo>
                <a:lnTo>
                  <a:pt x="451603" y="64591"/>
                </a:lnTo>
                <a:lnTo>
                  <a:pt x="413281" y="37496"/>
                </a:lnTo>
                <a:lnTo>
                  <a:pt x="370506" y="17182"/>
                </a:lnTo>
                <a:lnTo>
                  <a:pt x="324054" y="4424"/>
                </a:lnTo>
                <a:lnTo>
                  <a:pt x="274700" y="0"/>
                </a:lnTo>
                <a:close/>
              </a:path>
            </a:pathLst>
          </a:custGeom>
          <a:solidFill>
            <a:srgbClr val="FD85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7625" y="0"/>
            <a:ext cx="57150" cy="6858000"/>
          </a:xfrm>
          <a:custGeom>
            <a:avLst/>
            <a:gdLst/>
            <a:ahLst/>
            <a:cxnLst/>
            <a:rect l="l" t="t" r="r" b="b"/>
            <a:pathLst>
              <a:path w="57150" h="6858000">
                <a:moveTo>
                  <a:pt x="11430" y="0"/>
                </a:moveTo>
                <a:lnTo>
                  <a:pt x="0" y="0"/>
                </a:lnTo>
                <a:lnTo>
                  <a:pt x="0" y="6858000"/>
                </a:lnTo>
                <a:lnTo>
                  <a:pt x="11430" y="6858000"/>
                </a:lnTo>
                <a:lnTo>
                  <a:pt x="11430" y="0"/>
                </a:lnTo>
                <a:close/>
              </a:path>
              <a:path w="57150" h="6858000">
                <a:moveTo>
                  <a:pt x="57150" y="0"/>
                </a:moveTo>
                <a:lnTo>
                  <a:pt x="22860" y="0"/>
                </a:lnTo>
                <a:lnTo>
                  <a:pt x="22860" y="6858000"/>
                </a:lnTo>
                <a:lnTo>
                  <a:pt x="57150" y="6858000"/>
                </a:lnTo>
                <a:lnTo>
                  <a:pt x="57150" y="0"/>
                </a:lnTo>
                <a:close/>
              </a:path>
            </a:pathLst>
          </a:custGeom>
          <a:solidFill>
            <a:srgbClr val="FDC3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839200" y="0"/>
            <a:ext cx="304800" cy="6858000"/>
          </a:xfrm>
          <a:custGeom>
            <a:avLst/>
            <a:gdLst/>
            <a:ahLst/>
            <a:cxnLst/>
            <a:rect l="l" t="t" r="r" b="b"/>
            <a:pathLst>
              <a:path w="304800" h="6858000">
                <a:moveTo>
                  <a:pt x="304800" y="0"/>
                </a:moveTo>
                <a:lnTo>
                  <a:pt x="0" y="0"/>
                </a:lnTo>
                <a:lnTo>
                  <a:pt x="0" y="6858000"/>
                </a:lnTo>
                <a:lnTo>
                  <a:pt x="304800" y="6858000"/>
                </a:lnTo>
                <a:lnTo>
                  <a:pt x="304800" y="0"/>
                </a:lnTo>
                <a:close/>
              </a:path>
            </a:pathLst>
          </a:custGeom>
          <a:solidFill>
            <a:srgbClr val="FDC3AD">
              <a:alpha val="8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154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9525">
            <a:solidFill>
              <a:srgbClr val="FD85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8792" y="192405"/>
            <a:ext cx="8046415" cy="1894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3540" y="2631439"/>
            <a:ext cx="8376919" cy="1920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7273EDAF-E95E-427F-A3E9-098BA8F559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5ADF49AB-29E6-449F-A63E-282E3768AD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5CF2E6C8-FA8E-4CBF-89A1-2A61795B685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FF0C60CC-E456-4EB5-A43A-6B22AD0634A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9791E09E-98E2-4679-B5DF-B9AB47AECD2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fld id="{349357C4-0ABC-44D7-9BF6-9C0E5C33E9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594599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gif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gif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quizizz.com/admin/quiz/632c057aade69a001da5079c?source=quiz_share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en/2/27/Aluminumfoil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://www.questiontechnology.org/blog/offtopic/" TargetMode="External"/><Relationship Id="rId4" Type="http://schemas.openxmlformats.org/officeDocument/2006/relationships/image" Target="../media/image4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qzWfguYj1c?feature=oembe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VTbolyobcE?feature=oembed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jpg"/><Relationship Id="rId7" Type="http://schemas.openxmlformats.org/officeDocument/2006/relationships/image" Target="../media/image86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Relationship Id="rId9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3" Type="http://schemas.openxmlformats.org/officeDocument/2006/relationships/image" Target="../media/image103.jpg"/><Relationship Id="rId7" Type="http://schemas.openxmlformats.org/officeDocument/2006/relationships/image" Target="../media/image107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g"/><Relationship Id="rId5" Type="http://schemas.openxmlformats.org/officeDocument/2006/relationships/image" Target="../media/image105.jpg"/><Relationship Id="rId4" Type="http://schemas.openxmlformats.org/officeDocument/2006/relationships/image" Target="../media/image104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g"/><Relationship Id="rId3" Type="http://schemas.openxmlformats.org/officeDocument/2006/relationships/image" Target="../media/image110.png"/><Relationship Id="rId7" Type="http://schemas.openxmlformats.org/officeDocument/2006/relationships/image" Target="../media/image115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jpg"/><Relationship Id="rId7" Type="http://schemas.openxmlformats.org/officeDocument/2006/relationships/image" Target="../media/image125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www.elmhurst.edu/~chm/vchembook/163boilingpt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7" Type="http://schemas.openxmlformats.org/officeDocument/2006/relationships/image" Target="../media/image140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g"/><Relationship Id="rId5" Type="http://schemas.openxmlformats.org/officeDocument/2006/relationships/image" Target="../media/image138.jpg"/><Relationship Id="rId4" Type="http://schemas.openxmlformats.org/officeDocument/2006/relationships/image" Target="../media/image137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ebergallery.com/Rusting%20Away-CT.htm" TargetMode="External"/><Relationship Id="rId3" Type="http://schemas.openxmlformats.org/officeDocument/2006/relationships/hyperlink" Target="http://wwwdelivery.superstock.com/WI/223/1613/PreviewComp/SuperStock_1613R-7178.jpg" TargetMode="External"/><Relationship Id="rId7" Type="http://schemas.openxmlformats.org/officeDocument/2006/relationships/image" Target="../media/image14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webergallery.com/Rusting%20Away-CT.JPG" TargetMode="External"/><Relationship Id="rId5" Type="http://schemas.openxmlformats.org/officeDocument/2006/relationships/hyperlink" Target="http://www.superstock.com/stock-photos-images/1613R-7178" TargetMode="External"/><Relationship Id="rId4" Type="http://schemas.openxmlformats.org/officeDocument/2006/relationships/image" Target="../media/image14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www.uncp.edu/home/mcclurem/ptable/iron/fe.htm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artmenttherapy.com/ny/how-to/how-to-unclog-your-drain-without-toxins-02025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http://unsportsmanlikecomment.files.wordpress.com/2008/02/clams.jpg&amp;imgrefurl=http://unsportsmanlikecomment.wordpress.com/2008/02/22/clams-smelt-hillary/&amp;usg=__7kAyn8eTroi2NLFrKwgZAX2sEd8=&amp;h=400&amp;w=400&amp;sz=42&amp;hl=en&amp;start=3&amp;tbnid=qgFw9tYL9Lv5RM:&amp;tbnh=124&amp;tbnw=124&amp;prev=/images%3Fq%3Dclams%26gbv%3D2%26hl%3De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0"/>
            <a:ext cx="444500" cy="6858000"/>
          </a:xfrm>
          <a:custGeom>
            <a:avLst/>
            <a:gdLst/>
            <a:ahLst/>
            <a:cxnLst/>
            <a:rect l="l" t="t" r="r" b="b"/>
            <a:pathLst>
              <a:path w="444500" h="6858000">
                <a:moveTo>
                  <a:pt x="0" y="6858000"/>
                </a:moveTo>
                <a:lnTo>
                  <a:pt x="444500" y="6858000"/>
                </a:lnTo>
                <a:lnTo>
                  <a:pt x="4445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DC3AD">
              <a:alpha val="5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2650" y="0"/>
            <a:ext cx="3175" cy="6858000"/>
          </a:xfrm>
          <a:custGeom>
            <a:avLst/>
            <a:gdLst/>
            <a:ahLst/>
            <a:cxnLst/>
            <a:rect l="l" t="t" r="r" b="b"/>
            <a:pathLst>
              <a:path w="3175" h="6858000">
                <a:moveTo>
                  <a:pt x="0" y="6858000"/>
                </a:moveTo>
                <a:lnTo>
                  <a:pt x="3175" y="6858000"/>
                </a:lnTo>
                <a:lnTo>
                  <a:pt x="3175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DC3AD">
              <a:alpha val="5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2975" y="0"/>
            <a:ext cx="47625" cy="6858000"/>
          </a:xfrm>
          <a:custGeom>
            <a:avLst/>
            <a:gdLst/>
            <a:ahLst/>
            <a:cxnLst/>
            <a:rect l="l" t="t" r="r" b="b"/>
            <a:pathLst>
              <a:path w="47625" h="6858000">
                <a:moveTo>
                  <a:pt x="0" y="6858000"/>
                </a:moveTo>
                <a:lnTo>
                  <a:pt x="47625" y="6858000"/>
                </a:lnTo>
                <a:lnTo>
                  <a:pt x="47625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DC3AD">
              <a:alpha val="5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6225" y="0"/>
            <a:ext cx="104775" cy="6858000"/>
          </a:xfrm>
          <a:custGeom>
            <a:avLst/>
            <a:gdLst/>
            <a:ahLst/>
            <a:cxnLst/>
            <a:rect l="l" t="t" r="r" b="b"/>
            <a:pathLst>
              <a:path w="104775" h="6858000">
                <a:moveTo>
                  <a:pt x="104775" y="0"/>
                </a:moveTo>
                <a:lnTo>
                  <a:pt x="0" y="0"/>
                </a:lnTo>
                <a:lnTo>
                  <a:pt x="0" y="6858000"/>
                </a:lnTo>
                <a:lnTo>
                  <a:pt x="104775" y="6858000"/>
                </a:lnTo>
                <a:lnTo>
                  <a:pt x="104775" y="0"/>
                </a:lnTo>
                <a:close/>
              </a:path>
            </a:pathLst>
          </a:custGeom>
          <a:solidFill>
            <a:srgbClr val="FFD9CE">
              <a:alpha val="3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990600" y="0"/>
            <a:ext cx="228600" cy="6858000"/>
            <a:chOff x="990600" y="0"/>
            <a:chExt cx="228600" cy="6858000"/>
          </a:xfrm>
        </p:grpSpPr>
        <p:sp>
          <p:nvSpPr>
            <p:cNvPr id="7" name="object 7"/>
            <p:cNvSpPr/>
            <p:nvPr/>
          </p:nvSpPr>
          <p:spPr>
            <a:xfrm>
              <a:off x="990600" y="0"/>
              <a:ext cx="151130" cy="6858000"/>
            </a:xfrm>
            <a:custGeom>
              <a:avLst/>
              <a:gdLst/>
              <a:ahLst/>
              <a:cxnLst/>
              <a:rect l="l" t="t" r="r" b="b"/>
              <a:pathLst>
                <a:path w="151130" h="6858000">
                  <a:moveTo>
                    <a:pt x="0" y="6858000"/>
                  </a:moveTo>
                  <a:lnTo>
                    <a:pt x="150812" y="6858000"/>
                  </a:lnTo>
                  <a:lnTo>
                    <a:pt x="150812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D9CE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41412" y="0"/>
              <a:ext cx="78105" cy="6858000"/>
            </a:xfrm>
            <a:custGeom>
              <a:avLst/>
              <a:gdLst/>
              <a:ahLst/>
              <a:cxnLst/>
              <a:rect l="l" t="t" r="r" b="b"/>
              <a:pathLst>
                <a:path w="78105" h="6858000">
                  <a:moveTo>
                    <a:pt x="0" y="6858000"/>
                  </a:moveTo>
                  <a:lnTo>
                    <a:pt x="77787" y="6858000"/>
                  </a:lnTo>
                  <a:lnTo>
                    <a:pt x="77787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ECE8">
                <a:alpha val="7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295400" y="0"/>
            <a:ext cx="76200" cy="6858000"/>
          </a:xfrm>
          <a:custGeom>
            <a:avLst/>
            <a:gdLst/>
            <a:ahLst/>
            <a:cxnLst/>
            <a:rect l="l" t="t" r="r" b="b"/>
            <a:pathLst>
              <a:path w="76200" h="6858000">
                <a:moveTo>
                  <a:pt x="0" y="6858000"/>
                </a:moveTo>
                <a:lnTo>
                  <a:pt x="76200" y="6858000"/>
                </a:lnTo>
                <a:lnTo>
                  <a:pt x="762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ECE8">
              <a:alpha val="709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362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1" y="6857999"/>
                </a:lnTo>
              </a:path>
            </a:pathLst>
          </a:custGeom>
          <a:ln w="57150">
            <a:solidFill>
              <a:srgbClr val="FDC3A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25500" y="0"/>
            <a:ext cx="117475" cy="6858000"/>
            <a:chOff x="825500" y="0"/>
            <a:chExt cx="117475" cy="6858000"/>
          </a:xfrm>
        </p:grpSpPr>
        <p:sp>
          <p:nvSpPr>
            <p:cNvPr id="12" name="object 12"/>
            <p:cNvSpPr/>
            <p:nvPr/>
          </p:nvSpPr>
          <p:spPr>
            <a:xfrm>
              <a:off x="885825" y="0"/>
              <a:ext cx="57150" cy="6858000"/>
            </a:xfrm>
            <a:custGeom>
              <a:avLst/>
              <a:gdLst/>
              <a:ahLst/>
              <a:cxnLst/>
              <a:rect l="l" t="t" r="r" b="b"/>
              <a:pathLst>
                <a:path w="57150" h="6858000">
                  <a:moveTo>
                    <a:pt x="0" y="6857999"/>
                  </a:moveTo>
                  <a:lnTo>
                    <a:pt x="57150" y="6857999"/>
                  </a:lnTo>
                  <a:lnTo>
                    <a:pt x="57150" y="0"/>
                  </a:lnTo>
                  <a:lnTo>
                    <a:pt x="0" y="0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FFE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5500" y="0"/>
              <a:ext cx="57150" cy="6858000"/>
            </a:xfrm>
            <a:custGeom>
              <a:avLst/>
              <a:gdLst/>
              <a:ahLst/>
              <a:cxnLst/>
              <a:rect l="l" t="t" r="r" b="b"/>
              <a:pathLst>
                <a:path w="57150" h="6858000">
                  <a:moveTo>
                    <a:pt x="0" y="6857999"/>
                  </a:moveTo>
                  <a:lnTo>
                    <a:pt x="57150" y="6857999"/>
                  </a:lnTo>
                  <a:lnTo>
                    <a:pt x="57150" y="0"/>
                  </a:lnTo>
                  <a:lnTo>
                    <a:pt x="0" y="0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FDC3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7272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28575">
            <a:solidFill>
              <a:srgbClr val="FDC3A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68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9525">
            <a:solidFill>
              <a:srgbClr val="FDC3A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85199" y="0"/>
            <a:ext cx="57150" cy="6858000"/>
          </a:xfrm>
          <a:custGeom>
            <a:avLst/>
            <a:gdLst/>
            <a:ahLst/>
            <a:cxnLst/>
            <a:rect l="l" t="t" r="r" b="b"/>
            <a:pathLst>
              <a:path w="57150" h="6858000">
                <a:moveTo>
                  <a:pt x="11430" y="0"/>
                </a:moveTo>
                <a:lnTo>
                  <a:pt x="0" y="0"/>
                </a:lnTo>
                <a:lnTo>
                  <a:pt x="0" y="6858000"/>
                </a:lnTo>
                <a:lnTo>
                  <a:pt x="11430" y="6858000"/>
                </a:lnTo>
                <a:lnTo>
                  <a:pt x="11430" y="0"/>
                </a:lnTo>
                <a:close/>
              </a:path>
              <a:path w="57150" h="6858000">
                <a:moveTo>
                  <a:pt x="57150" y="0"/>
                </a:moveTo>
                <a:lnTo>
                  <a:pt x="22860" y="0"/>
                </a:lnTo>
                <a:lnTo>
                  <a:pt x="22860" y="6858000"/>
                </a:lnTo>
                <a:lnTo>
                  <a:pt x="57150" y="6858000"/>
                </a:lnTo>
                <a:lnTo>
                  <a:pt x="57150" y="0"/>
                </a:lnTo>
                <a:close/>
              </a:path>
            </a:pathLst>
          </a:custGeom>
          <a:solidFill>
            <a:srgbClr val="FDC3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609600" y="0"/>
            <a:ext cx="1660525" cy="6858000"/>
            <a:chOff x="609600" y="0"/>
            <a:chExt cx="1660525" cy="6858000"/>
          </a:xfrm>
        </p:grpSpPr>
        <p:sp>
          <p:nvSpPr>
            <p:cNvPr id="18" name="object 18"/>
            <p:cNvSpPr/>
            <p:nvPr/>
          </p:nvSpPr>
          <p:spPr>
            <a:xfrm>
              <a:off x="1219200" y="0"/>
              <a:ext cx="76200" cy="6858000"/>
            </a:xfrm>
            <a:custGeom>
              <a:avLst/>
              <a:gdLst/>
              <a:ahLst/>
              <a:cxnLst/>
              <a:rect l="l" t="t" r="r" b="b"/>
              <a:pathLst>
                <a:path w="76200" h="6858000">
                  <a:moveTo>
                    <a:pt x="762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6200" y="68580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DC3AD">
                <a:alpha val="5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9600" y="3428999"/>
              <a:ext cx="1341755" cy="2079625"/>
            </a:xfrm>
            <a:custGeom>
              <a:avLst/>
              <a:gdLst/>
              <a:ahLst/>
              <a:cxnLst/>
              <a:rect l="l" t="t" r="r" b="b"/>
              <a:pathLst>
                <a:path w="1341755" h="2079625">
                  <a:moveTo>
                    <a:pt x="1295400" y="647700"/>
                  </a:moveTo>
                  <a:lnTo>
                    <a:pt x="1293622" y="599363"/>
                  </a:lnTo>
                  <a:lnTo>
                    <a:pt x="1288376" y="551980"/>
                  </a:lnTo>
                  <a:lnTo>
                    <a:pt x="1279779" y="505701"/>
                  </a:lnTo>
                  <a:lnTo>
                    <a:pt x="1267968" y="460629"/>
                  </a:lnTo>
                  <a:lnTo>
                    <a:pt x="1253070" y="416890"/>
                  </a:lnTo>
                  <a:lnTo>
                    <a:pt x="1235202" y="374637"/>
                  </a:lnTo>
                  <a:lnTo>
                    <a:pt x="1214488" y="333959"/>
                  </a:lnTo>
                  <a:lnTo>
                    <a:pt x="1191056" y="295008"/>
                  </a:lnTo>
                  <a:lnTo>
                    <a:pt x="1165034" y="257898"/>
                  </a:lnTo>
                  <a:lnTo>
                    <a:pt x="1136535" y="222745"/>
                  </a:lnTo>
                  <a:lnTo>
                    <a:pt x="1105700" y="189699"/>
                  </a:lnTo>
                  <a:lnTo>
                    <a:pt x="1072654" y="158864"/>
                  </a:lnTo>
                  <a:lnTo>
                    <a:pt x="1037501" y="130365"/>
                  </a:lnTo>
                  <a:lnTo>
                    <a:pt x="1000391" y="104343"/>
                  </a:lnTo>
                  <a:lnTo>
                    <a:pt x="961440" y="80911"/>
                  </a:lnTo>
                  <a:lnTo>
                    <a:pt x="920762" y="60198"/>
                  </a:lnTo>
                  <a:lnTo>
                    <a:pt x="878509" y="42329"/>
                  </a:lnTo>
                  <a:lnTo>
                    <a:pt x="834771" y="27432"/>
                  </a:lnTo>
                  <a:lnTo>
                    <a:pt x="789698" y="15621"/>
                  </a:lnTo>
                  <a:lnTo>
                    <a:pt x="743419" y="7023"/>
                  </a:lnTo>
                  <a:lnTo>
                    <a:pt x="696036" y="1778"/>
                  </a:lnTo>
                  <a:lnTo>
                    <a:pt x="647700" y="0"/>
                  </a:lnTo>
                  <a:lnTo>
                    <a:pt x="599351" y="1778"/>
                  </a:lnTo>
                  <a:lnTo>
                    <a:pt x="551980" y="7023"/>
                  </a:lnTo>
                  <a:lnTo>
                    <a:pt x="505701" y="15621"/>
                  </a:lnTo>
                  <a:lnTo>
                    <a:pt x="460629" y="27432"/>
                  </a:lnTo>
                  <a:lnTo>
                    <a:pt x="416902" y="42329"/>
                  </a:lnTo>
                  <a:lnTo>
                    <a:pt x="374637" y="60198"/>
                  </a:lnTo>
                  <a:lnTo>
                    <a:pt x="333971" y="80911"/>
                  </a:lnTo>
                  <a:lnTo>
                    <a:pt x="295008" y="104343"/>
                  </a:lnTo>
                  <a:lnTo>
                    <a:pt x="257898" y="130365"/>
                  </a:lnTo>
                  <a:lnTo>
                    <a:pt x="222758" y="158864"/>
                  </a:lnTo>
                  <a:lnTo>
                    <a:pt x="189699" y="189699"/>
                  </a:lnTo>
                  <a:lnTo>
                    <a:pt x="158864" y="222745"/>
                  </a:lnTo>
                  <a:lnTo>
                    <a:pt x="130365" y="257898"/>
                  </a:lnTo>
                  <a:lnTo>
                    <a:pt x="104343" y="295008"/>
                  </a:lnTo>
                  <a:lnTo>
                    <a:pt x="80911" y="333959"/>
                  </a:lnTo>
                  <a:lnTo>
                    <a:pt x="60185" y="374637"/>
                  </a:lnTo>
                  <a:lnTo>
                    <a:pt x="42316" y="416890"/>
                  </a:lnTo>
                  <a:lnTo>
                    <a:pt x="27419" y="460629"/>
                  </a:lnTo>
                  <a:lnTo>
                    <a:pt x="15608" y="505701"/>
                  </a:lnTo>
                  <a:lnTo>
                    <a:pt x="7010" y="551980"/>
                  </a:lnTo>
                  <a:lnTo>
                    <a:pt x="1765" y="599363"/>
                  </a:lnTo>
                  <a:lnTo>
                    <a:pt x="0" y="647700"/>
                  </a:lnTo>
                  <a:lnTo>
                    <a:pt x="1765" y="696048"/>
                  </a:lnTo>
                  <a:lnTo>
                    <a:pt x="7010" y="743432"/>
                  </a:lnTo>
                  <a:lnTo>
                    <a:pt x="15608" y="789711"/>
                  </a:lnTo>
                  <a:lnTo>
                    <a:pt x="27419" y="834783"/>
                  </a:lnTo>
                  <a:lnTo>
                    <a:pt x="42316" y="878522"/>
                  </a:lnTo>
                  <a:lnTo>
                    <a:pt x="60185" y="920775"/>
                  </a:lnTo>
                  <a:lnTo>
                    <a:pt x="80911" y="961453"/>
                  </a:lnTo>
                  <a:lnTo>
                    <a:pt x="104343" y="1000404"/>
                  </a:lnTo>
                  <a:lnTo>
                    <a:pt x="130365" y="1037513"/>
                  </a:lnTo>
                  <a:lnTo>
                    <a:pt x="158864" y="1072667"/>
                  </a:lnTo>
                  <a:lnTo>
                    <a:pt x="189699" y="1105712"/>
                  </a:lnTo>
                  <a:lnTo>
                    <a:pt x="222758" y="1136548"/>
                  </a:lnTo>
                  <a:lnTo>
                    <a:pt x="257898" y="1165047"/>
                  </a:lnTo>
                  <a:lnTo>
                    <a:pt x="295008" y="1191069"/>
                  </a:lnTo>
                  <a:lnTo>
                    <a:pt x="333971" y="1214501"/>
                  </a:lnTo>
                  <a:lnTo>
                    <a:pt x="374637" y="1235214"/>
                  </a:lnTo>
                  <a:lnTo>
                    <a:pt x="416902" y="1253083"/>
                  </a:lnTo>
                  <a:lnTo>
                    <a:pt x="460629" y="1267980"/>
                  </a:lnTo>
                  <a:lnTo>
                    <a:pt x="505701" y="1279791"/>
                  </a:lnTo>
                  <a:lnTo>
                    <a:pt x="551980" y="1288389"/>
                  </a:lnTo>
                  <a:lnTo>
                    <a:pt x="599351" y="1293634"/>
                  </a:lnTo>
                  <a:lnTo>
                    <a:pt x="647700" y="1295400"/>
                  </a:lnTo>
                  <a:lnTo>
                    <a:pt x="696036" y="1293634"/>
                  </a:lnTo>
                  <a:lnTo>
                    <a:pt x="743419" y="1288389"/>
                  </a:lnTo>
                  <a:lnTo>
                    <a:pt x="789698" y="1279791"/>
                  </a:lnTo>
                  <a:lnTo>
                    <a:pt x="834771" y="1267980"/>
                  </a:lnTo>
                  <a:lnTo>
                    <a:pt x="878509" y="1253083"/>
                  </a:lnTo>
                  <a:lnTo>
                    <a:pt x="920762" y="1235214"/>
                  </a:lnTo>
                  <a:lnTo>
                    <a:pt x="961440" y="1214501"/>
                  </a:lnTo>
                  <a:lnTo>
                    <a:pt x="1000391" y="1191069"/>
                  </a:lnTo>
                  <a:lnTo>
                    <a:pt x="1037501" y="1165047"/>
                  </a:lnTo>
                  <a:lnTo>
                    <a:pt x="1072654" y="1136548"/>
                  </a:lnTo>
                  <a:lnTo>
                    <a:pt x="1105700" y="1105712"/>
                  </a:lnTo>
                  <a:lnTo>
                    <a:pt x="1136535" y="1072667"/>
                  </a:lnTo>
                  <a:lnTo>
                    <a:pt x="1165034" y="1037513"/>
                  </a:lnTo>
                  <a:lnTo>
                    <a:pt x="1191056" y="1000404"/>
                  </a:lnTo>
                  <a:lnTo>
                    <a:pt x="1214488" y="961453"/>
                  </a:lnTo>
                  <a:lnTo>
                    <a:pt x="1235202" y="920775"/>
                  </a:lnTo>
                  <a:lnTo>
                    <a:pt x="1253070" y="878522"/>
                  </a:lnTo>
                  <a:lnTo>
                    <a:pt x="1267968" y="834783"/>
                  </a:lnTo>
                  <a:lnTo>
                    <a:pt x="1279779" y="789711"/>
                  </a:lnTo>
                  <a:lnTo>
                    <a:pt x="1288376" y="743432"/>
                  </a:lnTo>
                  <a:lnTo>
                    <a:pt x="1293622" y="696048"/>
                  </a:lnTo>
                  <a:lnTo>
                    <a:pt x="1295400" y="647700"/>
                  </a:lnTo>
                  <a:close/>
                </a:path>
                <a:path w="1341755" h="2079625">
                  <a:moveTo>
                    <a:pt x="1341501" y="1758950"/>
                  </a:moveTo>
                  <a:lnTo>
                    <a:pt x="1338021" y="1711553"/>
                  </a:lnTo>
                  <a:lnTo>
                    <a:pt x="1327912" y="1666316"/>
                  </a:lnTo>
                  <a:lnTo>
                    <a:pt x="1311681" y="1623745"/>
                  </a:lnTo>
                  <a:lnTo>
                    <a:pt x="1289812" y="1584312"/>
                  </a:lnTo>
                  <a:lnTo>
                    <a:pt x="1262811" y="1548549"/>
                  </a:lnTo>
                  <a:lnTo>
                    <a:pt x="1231176" y="1516913"/>
                  </a:lnTo>
                  <a:lnTo>
                    <a:pt x="1195400" y="1489925"/>
                  </a:lnTo>
                  <a:lnTo>
                    <a:pt x="1155979" y="1468081"/>
                  </a:lnTo>
                  <a:lnTo>
                    <a:pt x="1113409" y="1451851"/>
                  </a:lnTo>
                  <a:lnTo>
                    <a:pt x="1068197" y="1441754"/>
                  </a:lnTo>
                  <a:lnTo>
                    <a:pt x="1020826" y="1438275"/>
                  </a:lnTo>
                  <a:lnTo>
                    <a:pt x="973416" y="1441754"/>
                  </a:lnTo>
                  <a:lnTo>
                    <a:pt x="928179" y="1451851"/>
                  </a:lnTo>
                  <a:lnTo>
                    <a:pt x="885609" y="1468081"/>
                  </a:lnTo>
                  <a:lnTo>
                    <a:pt x="846175" y="1489925"/>
                  </a:lnTo>
                  <a:lnTo>
                    <a:pt x="810412" y="1516913"/>
                  </a:lnTo>
                  <a:lnTo>
                    <a:pt x="778776" y="1548549"/>
                  </a:lnTo>
                  <a:lnTo>
                    <a:pt x="751789" y="1584312"/>
                  </a:lnTo>
                  <a:lnTo>
                    <a:pt x="729945" y="1623745"/>
                  </a:lnTo>
                  <a:lnTo>
                    <a:pt x="713714" y="1666316"/>
                  </a:lnTo>
                  <a:lnTo>
                    <a:pt x="703618" y="1711553"/>
                  </a:lnTo>
                  <a:lnTo>
                    <a:pt x="700151" y="1758950"/>
                  </a:lnTo>
                  <a:lnTo>
                    <a:pt x="703618" y="1806359"/>
                  </a:lnTo>
                  <a:lnTo>
                    <a:pt x="713714" y="1851596"/>
                  </a:lnTo>
                  <a:lnTo>
                    <a:pt x="729945" y="1894166"/>
                  </a:lnTo>
                  <a:lnTo>
                    <a:pt x="751789" y="1933600"/>
                  </a:lnTo>
                  <a:lnTo>
                    <a:pt x="778776" y="1969363"/>
                  </a:lnTo>
                  <a:lnTo>
                    <a:pt x="810412" y="2000999"/>
                  </a:lnTo>
                  <a:lnTo>
                    <a:pt x="846175" y="2027986"/>
                  </a:lnTo>
                  <a:lnTo>
                    <a:pt x="885609" y="2049830"/>
                  </a:lnTo>
                  <a:lnTo>
                    <a:pt x="928179" y="2066061"/>
                  </a:lnTo>
                  <a:lnTo>
                    <a:pt x="973416" y="2076157"/>
                  </a:lnTo>
                  <a:lnTo>
                    <a:pt x="1020826" y="2079625"/>
                  </a:lnTo>
                  <a:lnTo>
                    <a:pt x="1068197" y="2076157"/>
                  </a:lnTo>
                  <a:lnTo>
                    <a:pt x="1113409" y="2066061"/>
                  </a:lnTo>
                  <a:lnTo>
                    <a:pt x="1155979" y="2049830"/>
                  </a:lnTo>
                  <a:lnTo>
                    <a:pt x="1195400" y="2027986"/>
                  </a:lnTo>
                  <a:lnTo>
                    <a:pt x="1231176" y="2000999"/>
                  </a:lnTo>
                  <a:lnTo>
                    <a:pt x="1262811" y="1969363"/>
                  </a:lnTo>
                  <a:lnTo>
                    <a:pt x="1289812" y="1933600"/>
                  </a:lnTo>
                  <a:lnTo>
                    <a:pt x="1311681" y="1894166"/>
                  </a:lnTo>
                  <a:lnTo>
                    <a:pt x="1327912" y="1851596"/>
                  </a:lnTo>
                  <a:lnTo>
                    <a:pt x="1338021" y="1806359"/>
                  </a:lnTo>
                  <a:lnTo>
                    <a:pt x="1341501" y="1758950"/>
                  </a:lnTo>
                  <a:close/>
                </a:path>
              </a:pathLst>
            </a:custGeom>
            <a:solidFill>
              <a:srgbClr val="FD85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90612" y="5500750"/>
              <a:ext cx="138112" cy="1364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63700" y="4495799"/>
              <a:ext cx="606425" cy="1567180"/>
            </a:xfrm>
            <a:custGeom>
              <a:avLst/>
              <a:gdLst/>
              <a:ahLst/>
              <a:cxnLst/>
              <a:rect l="l" t="t" r="r" b="b"/>
              <a:pathLst>
                <a:path w="606425" h="1567179">
                  <a:moveTo>
                    <a:pt x="274701" y="1429537"/>
                  </a:moveTo>
                  <a:lnTo>
                    <a:pt x="267677" y="1386141"/>
                  </a:lnTo>
                  <a:lnTo>
                    <a:pt x="248158" y="1348447"/>
                  </a:lnTo>
                  <a:lnTo>
                    <a:pt x="218401" y="1318729"/>
                  </a:lnTo>
                  <a:lnTo>
                    <a:pt x="180682" y="1299235"/>
                  </a:lnTo>
                  <a:lnTo>
                    <a:pt x="137287" y="1292225"/>
                  </a:lnTo>
                  <a:lnTo>
                    <a:pt x="93891" y="1299235"/>
                  </a:lnTo>
                  <a:lnTo>
                    <a:pt x="56197" y="1318729"/>
                  </a:lnTo>
                  <a:lnTo>
                    <a:pt x="26479" y="1348447"/>
                  </a:lnTo>
                  <a:lnTo>
                    <a:pt x="6997" y="1386141"/>
                  </a:lnTo>
                  <a:lnTo>
                    <a:pt x="0" y="1429537"/>
                  </a:lnTo>
                  <a:lnTo>
                    <a:pt x="6997" y="1472946"/>
                  </a:lnTo>
                  <a:lnTo>
                    <a:pt x="26479" y="1510652"/>
                  </a:lnTo>
                  <a:lnTo>
                    <a:pt x="56197" y="1540370"/>
                  </a:lnTo>
                  <a:lnTo>
                    <a:pt x="93891" y="1559864"/>
                  </a:lnTo>
                  <a:lnTo>
                    <a:pt x="137287" y="1566862"/>
                  </a:lnTo>
                  <a:lnTo>
                    <a:pt x="180682" y="1559864"/>
                  </a:lnTo>
                  <a:lnTo>
                    <a:pt x="218401" y="1540370"/>
                  </a:lnTo>
                  <a:lnTo>
                    <a:pt x="248158" y="1510652"/>
                  </a:lnTo>
                  <a:lnTo>
                    <a:pt x="267677" y="1472946"/>
                  </a:lnTo>
                  <a:lnTo>
                    <a:pt x="274701" y="1429537"/>
                  </a:lnTo>
                  <a:close/>
                </a:path>
                <a:path w="606425" h="1567179">
                  <a:moveTo>
                    <a:pt x="606425" y="182499"/>
                  </a:moveTo>
                  <a:lnTo>
                    <a:pt x="599897" y="134023"/>
                  </a:lnTo>
                  <a:lnTo>
                    <a:pt x="581482" y="90424"/>
                  </a:lnTo>
                  <a:lnTo>
                    <a:pt x="552932" y="53492"/>
                  </a:lnTo>
                  <a:lnTo>
                    <a:pt x="516001" y="24942"/>
                  </a:lnTo>
                  <a:lnTo>
                    <a:pt x="472401" y="6527"/>
                  </a:lnTo>
                  <a:lnTo>
                    <a:pt x="423926" y="0"/>
                  </a:lnTo>
                  <a:lnTo>
                    <a:pt x="375373" y="6527"/>
                  </a:lnTo>
                  <a:lnTo>
                    <a:pt x="331749" y="24942"/>
                  </a:lnTo>
                  <a:lnTo>
                    <a:pt x="294792" y="53492"/>
                  </a:lnTo>
                  <a:lnTo>
                    <a:pt x="266230" y="90424"/>
                  </a:lnTo>
                  <a:lnTo>
                    <a:pt x="247815" y="134023"/>
                  </a:lnTo>
                  <a:lnTo>
                    <a:pt x="241300" y="182499"/>
                  </a:lnTo>
                  <a:lnTo>
                    <a:pt x="247815" y="231051"/>
                  </a:lnTo>
                  <a:lnTo>
                    <a:pt x="266230" y="274675"/>
                  </a:lnTo>
                  <a:lnTo>
                    <a:pt x="294792" y="311632"/>
                  </a:lnTo>
                  <a:lnTo>
                    <a:pt x="331749" y="340194"/>
                  </a:lnTo>
                  <a:lnTo>
                    <a:pt x="375373" y="358609"/>
                  </a:lnTo>
                  <a:lnTo>
                    <a:pt x="423926" y="365125"/>
                  </a:lnTo>
                  <a:lnTo>
                    <a:pt x="472401" y="358609"/>
                  </a:lnTo>
                  <a:lnTo>
                    <a:pt x="516001" y="340194"/>
                  </a:lnTo>
                  <a:lnTo>
                    <a:pt x="552932" y="311632"/>
                  </a:lnTo>
                  <a:lnTo>
                    <a:pt x="581482" y="274675"/>
                  </a:lnTo>
                  <a:lnTo>
                    <a:pt x="599897" y="231051"/>
                  </a:lnTo>
                  <a:lnTo>
                    <a:pt x="606425" y="182499"/>
                  </a:lnTo>
                  <a:close/>
                </a:path>
              </a:pathLst>
            </a:custGeom>
            <a:solidFill>
              <a:srgbClr val="FD85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364994" y="4342003"/>
            <a:ext cx="60452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3200" b="1" dirty="0">
                <a:solidFill>
                  <a:srgbClr val="565F6C"/>
                </a:solidFill>
                <a:latin typeface="Schoolbook Uralic"/>
                <a:cs typeface="Schoolbook Uralic"/>
              </a:rPr>
              <a:t>ROPERTIES OF</a:t>
            </a:r>
            <a:r>
              <a:rPr sz="3200" b="1" spc="375" dirty="0">
                <a:solidFill>
                  <a:srgbClr val="565F6C"/>
                </a:solidFill>
                <a:latin typeface="Schoolbook Uralic"/>
                <a:cs typeface="Schoolbook Uralic"/>
              </a:rPr>
              <a:t> </a:t>
            </a:r>
            <a:r>
              <a:rPr sz="4000" b="1" dirty="0">
                <a:solidFill>
                  <a:srgbClr val="565F6C"/>
                </a:solidFill>
                <a:latin typeface="Schoolbook Uralic"/>
                <a:cs typeface="Schoolbook Uralic"/>
              </a:rPr>
              <a:t>M</a:t>
            </a:r>
            <a:r>
              <a:rPr sz="3200" b="1" dirty="0">
                <a:solidFill>
                  <a:srgbClr val="565F6C"/>
                </a:solidFill>
                <a:latin typeface="Schoolbook Uralic"/>
                <a:cs typeface="Schoolbook Uralic"/>
              </a:rPr>
              <a:t>ATTER</a:t>
            </a:r>
            <a:endParaRPr sz="3200" dirty="0">
              <a:latin typeface="Schoolbook Uralic"/>
              <a:cs typeface="Schoolbook Urali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562600" y="955675"/>
            <a:ext cx="2895600" cy="2908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62200" y="533400"/>
            <a:ext cx="2676525" cy="26646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5414" y="468833"/>
            <a:ext cx="7310120" cy="2023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79"/>
              </a:lnSpc>
              <a:spcBef>
                <a:spcPts val="100"/>
              </a:spcBef>
            </a:pPr>
            <a:r>
              <a:rPr sz="2400" dirty="0">
                <a:latin typeface="Roboto" panose="02000000000000000000" pitchFamily="2" charset="0"/>
                <a:ea typeface="Roboto" panose="02000000000000000000" pitchFamily="2" charset="0"/>
              </a:rPr>
              <a:t>WHAT IS MATTER?</a:t>
            </a:r>
          </a:p>
          <a:p>
            <a:pPr marL="375920" marR="5080" indent="-273050">
              <a:lnSpc>
                <a:spcPts val="4320"/>
              </a:lnSpc>
              <a:spcBef>
                <a:spcPts val="125"/>
              </a:spcBef>
              <a:buClr>
                <a:srgbClr val="FD8537"/>
              </a:buClr>
              <a:buSzPct val="66666"/>
              <a:buFont typeface="Wingdings"/>
              <a:buChar char=""/>
              <a:tabLst>
                <a:tab pos="389890" algn="l"/>
              </a:tabLst>
            </a:pPr>
            <a:r>
              <a:rPr sz="2400" dirty="0">
                <a:latin typeface="Roboto" panose="02000000000000000000" pitchFamily="2" charset="0"/>
                <a:ea typeface="Roboto" panose="02000000000000000000" pitchFamily="2" charset="0"/>
              </a:rPr>
              <a:t>Matter is anything that has mass and takes up space  (volume).</a:t>
            </a:r>
          </a:p>
          <a:p>
            <a:pPr marL="389255" indent="-287020">
              <a:lnSpc>
                <a:spcPct val="100000"/>
              </a:lnSpc>
              <a:spcBef>
                <a:spcPts val="459"/>
              </a:spcBef>
              <a:buClr>
                <a:srgbClr val="FD8537"/>
              </a:buClr>
              <a:buSzPct val="66666"/>
              <a:buFont typeface="Wingdings"/>
              <a:buChar char=""/>
              <a:tabLst>
                <a:tab pos="389890" algn="l"/>
              </a:tabLst>
            </a:pPr>
            <a:r>
              <a:rPr sz="2400" dirty="0">
                <a:latin typeface="Roboto" panose="02000000000000000000" pitchFamily="2" charset="0"/>
                <a:ea typeface="Roboto" panose="02000000000000000000" pitchFamily="2" charset="0"/>
              </a:rPr>
              <a:t>Examples of matter:</a:t>
            </a:r>
          </a:p>
        </p:txBody>
      </p:sp>
      <p:sp>
        <p:nvSpPr>
          <p:cNvPr id="3" name="object 3"/>
          <p:cNvSpPr/>
          <p:nvPr/>
        </p:nvSpPr>
        <p:spPr>
          <a:xfrm>
            <a:off x="366712" y="3048000"/>
            <a:ext cx="2376424" cy="1743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2026" y="3070225"/>
            <a:ext cx="2619375" cy="1743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3600" y="3086100"/>
            <a:ext cx="2479675" cy="1666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9925" y="4953000"/>
            <a:ext cx="1770126" cy="17684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51226" y="4894262"/>
            <a:ext cx="2533650" cy="18002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95950" y="4953000"/>
            <a:ext cx="2247900" cy="1495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6136" y="3450335"/>
            <a:ext cx="694944" cy="9022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74891" y="3450335"/>
            <a:ext cx="694943" cy="902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6115" y="1729562"/>
            <a:ext cx="7351395" cy="2417841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87020" marR="5080" indent="-274320">
              <a:lnSpc>
                <a:spcPct val="90000"/>
              </a:lnSpc>
              <a:spcBef>
                <a:spcPts val="490"/>
              </a:spcBef>
              <a:buClr>
                <a:srgbClr val="FD8537"/>
              </a:buClr>
              <a:buSzPct val="70312"/>
              <a:buFont typeface="Wingdings"/>
              <a:buChar char=""/>
              <a:tabLst>
                <a:tab pos="287020" algn="l"/>
                <a:tab pos="4128770" algn="l"/>
              </a:tabLst>
            </a:pPr>
            <a:r>
              <a:rPr sz="3200" b="1" spc="5" dirty="0">
                <a:solidFill>
                  <a:srgbClr val="565F6C"/>
                </a:solidFill>
                <a:latin typeface="Schoolbook Uralic"/>
                <a:cs typeface="Schoolbook Uralic"/>
              </a:rPr>
              <a:t>MATTER </a:t>
            </a:r>
            <a:r>
              <a:rPr sz="3200" b="1" dirty="0">
                <a:solidFill>
                  <a:srgbClr val="565F6C"/>
                </a:solidFill>
                <a:latin typeface="Schoolbook Uralic"/>
                <a:cs typeface="Schoolbook Uralic"/>
              </a:rPr>
              <a:t>CANNOT BE</a:t>
            </a:r>
            <a:r>
              <a:rPr sz="3200" b="1" spc="-120" dirty="0">
                <a:solidFill>
                  <a:srgbClr val="565F6C"/>
                </a:solidFill>
                <a:latin typeface="Schoolbook Uralic"/>
                <a:cs typeface="Schoolbook Uralic"/>
              </a:rPr>
              <a:t> </a:t>
            </a:r>
            <a:r>
              <a:rPr sz="3200" b="1" dirty="0">
                <a:solidFill>
                  <a:srgbClr val="565F6C"/>
                </a:solidFill>
                <a:latin typeface="Schoolbook Uralic"/>
                <a:cs typeface="Schoolbook Uralic"/>
              </a:rPr>
              <a:t>CREATED  OR</a:t>
            </a:r>
            <a:r>
              <a:rPr sz="3200" b="1" spc="5" dirty="0">
                <a:solidFill>
                  <a:srgbClr val="565F6C"/>
                </a:solidFill>
                <a:latin typeface="Schoolbook Uralic"/>
                <a:cs typeface="Schoolbook Uralic"/>
              </a:rPr>
              <a:t> </a:t>
            </a:r>
            <a:r>
              <a:rPr sz="3200" b="1" dirty="0">
                <a:solidFill>
                  <a:srgbClr val="565F6C"/>
                </a:solidFill>
                <a:latin typeface="Schoolbook Uralic"/>
                <a:cs typeface="Schoolbook Uralic"/>
              </a:rPr>
              <a:t>DESTROYED	</a:t>
            </a:r>
            <a:endParaRPr lang="en-US" sz="3200" b="1" dirty="0">
              <a:solidFill>
                <a:srgbClr val="565F6C"/>
              </a:solidFill>
              <a:latin typeface="Schoolbook Uralic"/>
              <a:cs typeface="Schoolbook Uralic"/>
            </a:endParaRPr>
          </a:p>
          <a:p>
            <a:pPr marL="287020" marR="5080" indent="-274320">
              <a:lnSpc>
                <a:spcPct val="90000"/>
              </a:lnSpc>
              <a:spcBef>
                <a:spcPts val="490"/>
              </a:spcBef>
              <a:buClr>
                <a:srgbClr val="FD8537"/>
              </a:buClr>
              <a:buSzPct val="70312"/>
              <a:buFont typeface="Wingdings"/>
              <a:buChar char=""/>
              <a:tabLst>
                <a:tab pos="287020" algn="l"/>
                <a:tab pos="4128770" algn="l"/>
              </a:tabLst>
            </a:pPr>
            <a:r>
              <a:rPr sz="3200" b="1" dirty="0">
                <a:solidFill>
                  <a:srgbClr val="565F6C"/>
                </a:solidFill>
                <a:latin typeface="Schoolbook Uralic"/>
                <a:cs typeface="Schoolbook Uralic"/>
              </a:rPr>
              <a:t>IT JUST  CHANGES FROM ONE FORM</a:t>
            </a:r>
            <a:r>
              <a:rPr sz="3200" b="1" spc="-140" dirty="0">
                <a:solidFill>
                  <a:srgbClr val="565F6C"/>
                </a:solidFill>
                <a:latin typeface="Schoolbook Uralic"/>
                <a:cs typeface="Schoolbook Uralic"/>
              </a:rPr>
              <a:t> </a:t>
            </a:r>
            <a:r>
              <a:rPr sz="3200" b="1" dirty="0">
                <a:solidFill>
                  <a:srgbClr val="565F6C"/>
                </a:solidFill>
                <a:latin typeface="Schoolbook Uralic"/>
                <a:cs typeface="Schoolbook Uralic"/>
              </a:rPr>
              <a:t>TO  ANOTHER.</a:t>
            </a:r>
            <a:endParaRPr sz="3200" dirty="0">
              <a:latin typeface="Schoolbook Uralic"/>
              <a:cs typeface="Schoolbook Uralic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3200" b="1" dirty="0">
                <a:latin typeface="Schoolbook Uralic"/>
                <a:cs typeface="Schoolbook Uralic"/>
              </a:rPr>
              <a:t>(</a:t>
            </a:r>
            <a:r>
              <a:rPr sz="3200" b="1" dirty="0">
                <a:solidFill>
                  <a:srgbClr val="D2601C"/>
                </a:solidFill>
                <a:latin typeface="Schoolbook Uralic"/>
                <a:cs typeface="Schoolbook Uralic"/>
              </a:rPr>
              <a:t>MATTER </a:t>
            </a:r>
            <a:r>
              <a:rPr sz="3200" b="1" spc="-5" dirty="0">
                <a:solidFill>
                  <a:srgbClr val="D2601C"/>
                </a:solidFill>
                <a:latin typeface="Schoolbook Uralic"/>
                <a:cs typeface="Schoolbook Uralic"/>
              </a:rPr>
              <a:t>GETS</a:t>
            </a:r>
            <a:r>
              <a:rPr sz="3200" b="1" spc="-30" dirty="0">
                <a:solidFill>
                  <a:srgbClr val="D2601C"/>
                </a:solidFill>
                <a:latin typeface="Schoolbook Uralic"/>
                <a:cs typeface="Schoolbook Uralic"/>
              </a:rPr>
              <a:t> </a:t>
            </a:r>
            <a:r>
              <a:rPr sz="3200" b="1" dirty="0">
                <a:solidFill>
                  <a:srgbClr val="D2601C"/>
                </a:solidFill>
                <a:latin typeface="Schoolbook Uralic"/>
                <a:cs typeface="Schoolbook Uralic"/>
              </a:rPr>
              <a:t>RECYCLED</a:t>
            </a:r>
            <a:r>
              <a:rPr sz="3200" b="1" dirty="0">
                <a:latin typeface="Schoolbook Uralic"/>
                <a:cs typeface="Schoolbook Uralic"/>
              </a:rPr>
              <a:t>)</a:t>
            </a:r>
            <a:endParaRPr sz="3200" dirty="0">
              <a:latin typeface="Schoolbook Uralic"/>
              <a:cs typeface="Schoolbook Ural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53200" y="4495800"/>
            <a:ext cx="2133600" cy="1746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3400" y="4343400"/>
            <a:ext cx="2133600" cy="17462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57600" y="4572000"/>
            <a:ext cx="1752600" cy="1441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8920" rIns="0" bIns="0" rtlCol="0">
            <a:spAutoFit/>
          </a:bodyPr>
          <a:lstStyle/>
          <a:p>
            <a:pPr marL="3048000" marR="5080" indent="-2451100">
              <a:lnSpc>
                <a:spcPct val="100000"/>
              </a:lnSpc>
              <a:spcBef>
                <a:spcPts val="100"/>
              </a:spcBef>
            </a:pPr>
            <a:r>
              <a:rPr sz="36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Schoolbook Uralic"/>
                <a:cs typeface="Schoolbook Uralic"/>
              </a:rPr>
              <a:t>LAW OF </a:t>
            </a:r>
            <a:r>
              <a:rPr sz="36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Schoolbook Uralic"/>
                <a:cs typeface="Schoolbook Uralic"/>
              </a:rPr>
              <a:t>CONSERVATION </a:t>
            </a:r>
            <a:r>
              <a:rPr sz="36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Schoolbook Uralic"/>
                <a:cs typeface="Schoolbook Uralic"/>
              </a:rPr>
              <a:t>OF </a:t>
            </a:r>
            <a:r>
              <a:rPr sz="3600" b="1" spc="-5" dirty="0">
                <a:solidFill>
                  <a:srgbClr val="FF0000"/>
                </a:solidFill>
                <a:latin typeface="Schoolbook Uralic"/>
                <a:cs typeface="Schoolbook Uralic"/>
              </a:rPr>
              <a:t> </a:t>
            </a:r>
            <a:r>
              <a:rPr sz="36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Schoolbook Uralic"/>
                <a:cs typeface="Schoolbook Uralic"/>
              </a:rPr>
              <a:t>MATTER</a:t>
            </a:r>
            <a:endParaRPr sz="3600">
              <a:latin typeface="Schoolbook Uralic"/>
              <a:cs typeface="Schoolbook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9100" y="637031"/>
            <a:ext cx="5783580" cy="1637030"/>
            <a:chOff x="419100" y="637031"/>
            <a:chExt cx="5783580" cy="1637030"/>
          </a:xfrm>
        </p:grpSpPr>
        <p:sp>
          <p:nvSpPr>
            <p:cNvPr id="3" name="object 3"/>
            <p:cNvSpPr/>
            <p:nvPr/>
          </p:nvSpPr>
          <p:spPr>
            <a:xfrm>
              <a:off x="419100" y="637031"/>
              <a:ext cx="3745991" cy="10119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9100" y="1261872"/>
              <a:ext cx="5783580" cy="10119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7572756" y="1261872"/>
            <a:ext cx="1443227" cy="1011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810511"/>
            <a:ext cx="4866132" cy="1011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409444" y="1810511"/>
            <a:ext cx="5541645" cy="1560830"/>
            <a:chOff x="2409444" y="1810511"/>
            <a:chExt cx="5541645" cy="1560830"/>
          </a:xfrm>
        </p:grpSpPr>
        <p:sp>
          <p:nvSpPr>
            <p:cNvPr id="8" name="object 8"/>
            <p:cNvSpPr/>
            <p:nvPr/>
          </p:nvSpPr>
          <p:spPr>
            <a:xfrm>
              <a:off x="6431279" y="1810511"/>
              <a:ext cx="1120140" cy="10119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09444" y="2359151"/>
              <a:ext cx="5541263" cy="10119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9804" y="76327"/>
            <a:ext cx="84861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Schoolbook Uralic"/>
                <a:cs typeface="Schoolbook Uralic"/>
              </a:rPr>
              <a:t>THEORY OF </a:t>
            </a:r>
            <a:r>
              <a:rPr sz="40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Schoolbook Uralic"/>
                <a:cs typeface="Schoolbook Uralic"/>
              </a:rPr>
              <a:t>KINETIC</a:t>
            </a:r>
            <a:r>
              <a:rPr sz="4000" b="1" u="heavy" spc="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Schoolbook Uralic"/>
                <a:cs typeface="Schoolbook Uralic"/>
              </a:rPr>
              <a:t> </a:t>
            </a:r>
            <a:r>
              <a:rPr sz="40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Schoolbook Uralic"/>
                <a:cs typeface="Schoolbook Uralic"/>
              </a:rPr>
              <a:t>ENERGY</a:t>
            </a:r>
            <a:endParaRPr sz="4000">
              <a:latin typeface="Schoolbook Uralic"/>
              <a:cs typeface="Schoolbook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592" y="685886"/>
            <a:ext cx="8543925" cy="23736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664845" indent="-652780">
              <a:lnSpc>
                <a:spcPct val="100000"/>
              </a:lnSpc>
              <a:spcBef>
                <a:spcPts val="700"/>
              </a:spcBef>
              <a:buClr>
                <a:srgbClr val="D2601C"/>
              </a:buClr>
              <a:buAutoNum type="arabicPeriod"/>
              <a:tabLst>
                <a:tab pos="664845" algn="l"/>
                <a:tab pos="665480" algn="l"/>
              </a:tabLst>
            </a:pPr>
            <a:r>
              <a:rPr sz="3600" b="1" dirty="0">
                <a:latin typeface="Schoolbook Uralic"/>
                <a:cs typeface="Schoolbook Uralic"/>
              </a:rPr>
              <a:t>ATOMS ARE </a:t>
            </a:r>
            <a:r>
              <a:rPr sz="3600" b="1" dirty="0">
                <a:solidFill>
                  <a:srgbClr val="D2601C"/>
                </a:solidFill>
                <a:latin typeface="Schoolbook Uralic"/>
                <a:cs typeface="Schoolbook Uralic"/>
              </a:rPr>
              <a:t>ALWAYS</a:t>
            </a:r>
            <a:r>
              <a:rPr sz="3600" b="1" spc="-25" dirty="0">
                <a:solidFill>
                  <a:srgbClr val="D2601C"/>
                </a:solidFill>
                <a:latin typeface="Schoolbook Uralic"/>
                <a:cs typeface="Schoolbook Uralic"/>
              </a:rPr>
              <a:t> </a:t>
            </a:r>
            <a:r>
              <a:rPr sz="3600" b="1" dirty="0">
                <a:solidFill>
                  <a:srgbClr val="D2601C"/>
                </a:solidFill>
                <a:latin typeface="Schoolbook Uralic"/>
                <a:cs typeface="Schoolbook Uralic"/>
              </a:rPr>
              <a:t>MOVING</a:t>
            </a:r>
            <a:endParaRPr sz="3600" dirty="0">
              <a:latin typeface="Schoolbook Uralic"/>
              <a:cs typeface="Schoolbook Uralic"/>
            </a:endParaRPr>
          </a:p>
          <a:p>
            <a:pPr marL="22860" marR="5080" indent="-10795">
              <a:lnSpc>
                <a:spcPct val="100000"/>
              </a:lnSpc>
              <a:spcBef>
                <a:spcPts val="600"/>
              </a:spcBef>
              <a:buClr>
                <a:srgbClr val="D2601C"/>
              </a:buClr>
              <a:buAutoNum type="arabicPeriod"/>
              <a:tabLst>
                <a:tab pos="664845" algn="l"/>
                <a:tab pos="665480" algn="l"/>
              </a:tabLst>
            </a:pPr>
            <a:r>
              <a:rPr sz="3600" b="1" spc="-5" dirty="0">
                <a:latin typeface="Schoolbook Uralic"/>
                <a:cs typeface="Schoolbook Uralic"/>
              </a:rPr>
              <a:t>THE </a:t>
            </a:r>
            <a:r>
              <a:rPr sz="3600" b="1" dirty="0">
                <a:latin typeface="Schoolbook Uralic"/>
                <a:cs typeface="Schoolbook Uralic"/>
              </a:rPr>
              <a:t>MORE ENERGY </a:t>
            </a:r>
            <a:r>
              <a:rPr sz="3600" b="1" dirty="0">
                <a:solidFill>
                  <a:srgbClr val="D2601C"/>
                </a:solidFill>
                <a:latin typeface="Schoolbook Uralic"/>
                <a:cs typeface="Schoolbook Uralic"/>
              </a:rPr>
              <a:t>ADDED </a:t>
            </a:r>
            <a:r>
              <a:rPr sz="3600" b="1" spc="-5" dirty="0">
                <a:latin typeface="Schoolbook Uralic"/>
                <a:cs typeface="Schoolbook Uralic"/>
              </a:rPr>
              <a:t>TO  THE </a:t>
            </a:r>
            <a:r>
              <a:rPr sz="3600" b="1" dirty="0">
                <a:latin typeface="Schoolbook Uralic"/>
                <a:cs typeface="Schoolbook Uralic"/>
              </a:rPr>
              <a:t>ATOMS, </a:t>
            </a:r>
            <a:r>
              <a:rPr sz="3600" b="1" spc="-5" dirty="0">
                <a:latin typeface="Schoolbook Uralic"/>
                <a:cs typeface="Schoolbook Uralic"/>
              </a:rPr>
              <a:t>THE </a:t>
            </a:r>
            <a:r>
              <a:rPr sz="3600" b="1" spc="-5" dirty="0">
                <a:solidFill>
                  <a:srgbClr val="D2601C"/>
                </a:solidFill>
                <a:latin typeface="Schoolbook Uralic"/>
                <a:cs typeface="Schoolbook Uralic"/>
              </a:rPr>
              <a:t>FASTER </a:t>
            </a:r>
            <a:r>
              <a:rPr sz="3600" b="1" dirty="0">
                <a:latin typeface="Schoolbook Uralic"/>
                <a:cs typeface="Schoolbook Uralic"/>
              </a:rPr>
              <a:t>&amp; </a:t>
            </a:r>
            <a:r>
              <a:rPr sz="3600" b="1" dirty="0">
                <a:solidFill>
                  <a:srgbClr val="D2601C"/>
                </a:solidFill>
                <a:latin typeface="Schoolbook Uralic"/>
                <a:cs typeface="Schoolbook Uralic"/>
              </a:rPr>
              <a:t> </a:t>
            </a:r>
            <a:r>
              <a:rPr sz="3600" b="1" spc="-5" dirty="0">
                <a:solidFill>
                  <a:srgbClr val="D2601C"/>
                </a:solidFill>
                <a:latin typeface="Schoolbook Uralic"/>
                <a:cs typeface="Schoolbook Uralic"/>
              </a:rPr>
              <a:t>FARTHER </a:t>
            </a:r>
            <a:r>
              <a:rPr sz="3600" b="1" dirty="0">
                <a:latin typeface="Schoolbook Uralic"/>
                <a:cs typeface="Schoolbook Uralic"/>
              </a:rPr>
              <a:t>APART THEY</a:t>
            </a:r>
            <a:r>
              <a:rPr sz="3600" b="1" spc="20" dirty="0">
                <a:latin typeface="Schoolbook Uralic"/>
                <a:cs typeface="Schoolbook Uralic"/>
              </a:rPr>
              <a:t> </a:t>
            </a:r>
            <a:r>
              <a:rPr sz="3600" b="1" spc="-5" dirty="0">
                <a:latin typeface="Schoolbook Uralic"/>
                <a:cs typeface="Schoolbook Uralic"/>
              </a:rPr>
              <a:t>MOVE</a:t>
            </a:r>
            <a:endParaRPr sz="3600" dirty="0">
              <a:latin typeface="Schoolbook Uralic"/>
              <a:cs typeface="Schoolbook Ural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7812" y="3592448"/>
            <a:ext cx="430212" cy="5104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01000" y="4648263"/>
            <a:ext cx="1142999" cy="8112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54355" y="4992460"/>
            <a:ext cx="421922" cy="4998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62301" y="4315529"/>
            <a:ext cx="626018" cy="642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24576" y="4260030"/>
            <a:ext cx="626018" cy="642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219200" y="3505200"/>
            <a:ext cx="5486400" cy="1241425"/>
            <a:chOff x="1219200" y="3505200"/>
            <a:chExt cx="5486400" cy="1241425"/>
          </a:xfrm>
        </p:grpSpPr>
        <p:sp>
          <p:nvSpPr>
            <p:cNvPr id="18" name="object 18"/>
            <p:cNvSpPr/>
            <p:nvPr/>
          </p:nvSpPr>
          <p:spPr>
            <a:xfrm>
              <a:off x="1219200" y="3756025"/>
              <a:ext cx="990600" cy="9906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62400" y="3505200"/>
              <a:ext cx="990600" cy="9906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08911" y="3910329"/>
              <a:ext cx="4497070" cy="299720"/>
            </a:xfrm>
            <a:custGeom>
              <a:avLst/>
              <a:gdLst/>
              <a:ahLst/>
              <a:cxnLst/>
              <a:rect l="l" t="t" r="r" b="b"/>
              <a:pathLst>
                <a:path w="4497070" h="299720">
                  <a:moveTo>
                    <a:pt x="1753489" y="204470"/>
                  </a:moveTo>
                  <a:lnTo>
                    <a:pt x="1720176" y="189611"/>
                  </a:lnTo>
                  <a:lnTo>
                    <a:pt x="1636776" y="152400"/>
                  </a:lnTo>
                  <a:lnTo>
                    <a:pt x="1638414" y="190449"/>
                  </a:lnTo>
                  <a:lnTo>
                    <a:pt x="0" y="261620"/>
                  </a:lnTo>
                  <a:lnTo>
                    <a:pt x="1778" y="299720"/>
                  </a:lnTo>
                  <a:lnTo>
                    <a:pt x="1640065" y="228422"/>
                  </a:lnTo>
                  <a:lnTo>
                    <a:pt x="1641729" y="266573"/>
                  </a:lnTo>
                  <a:lnTo>
                    <a:pt x="1753489" y="204470"/>
                  </a:lnTo>
                  <a:close/>
                </a:path>
                <a:path w="4497070" h="299720">
                  <a:moveTo>
                    <a:pt x="4496689" y="52070"/>
                  </a:moveTo>
                  <a:lnTo>
                    <a:pt x="4463377" y="37211"/>
                  </a:lnTo>
                  <a:lnTo>
                    <a:pt x="4379963" y="0"/>
                  </a:lnTo>
                  <a:lnTo>
                    <a:pt x="4381614" y="38049"/>
                  </a:lnTo>
                  <a:lnTo>
                    <a:pt x="2743200" y="109220"/>
                  </a:lnTo>
                  <a:lnTo>
                    <a:pt x="2744978" y="147320"/>
                  </a:lnTo>
                  <a:lnTo>
                    <a:pt x="4383265" y="76022"/>
                  </a:lnTo>
                  <a:lnTo>
                    <a:pt x="4384929" y="114173"/>
                  </a:lnTo>
                  <a:lnTo>
                    <a:pt x="4496689" y="520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781800" y="3543300"/>
            <a:ext cx="990600" cy="990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907794" y="5108194"/>
            <a:ext cx="11055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choolbook Uralic"/>
                <a:cs typeface="Schoolbook Uralic"/>
              </a:rPr>
              <a:t>ENERGY  ADDED</a:t>
            </a:r>
            <a:endParaRPr sz="1800">
              <a:latin typeface="Schoolbook Uralic"/>
              <a:cs typeface="Schoolbook Ural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57902" y="5155819"/>
            <a:ext cx="1105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choolbook Uralic"/>
                <a:cs typeface="Schoolbook Uralic"/>
              </a:rPr>
              <a:t>ENERGY  ADDED</a:t>
            </a:r>
            <a:endParaRPr sz="1800">
              <a:latin typeface="Schoolbook Uralic"/>
              <a:cs typeface="Schoolbook Uralic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90800" y="5616575"/>
            <a:ext cx="3886200" cy="12414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9100" y="637031"/>
            <a:ext cx="5783580" cy="1637030"/>
            <a:chOff x="419100" y="637031"/>
            <a:chExt cx="5783580" cy="1637030"/>
          </a:xfrm>
        </p:grpSpPr>
        <p:sp>
          <p:nvSpPr>
            <p:cNvPr id="3" name="object 3"/>
            <p:cNvSpPr/>
            <p:nvPr/>
          </p:nvSpPr>
          <p:spPr>
            <a:xfrm>
              <a:off x="419100" y="637031"/>
              <a:ext cx="3745991" cy="10119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9100" y="1261872"/>
              <a:ext cx="5783580" cy="10119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7572756" y="1261872"/>
            <a:ext cx="1443227" cy="1011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810511"/>
            <a:ext cx="4866132" cy="1011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409444" y="1810511"/>
            <a:ext cx="5541645" cy="1560830"/>
            <a:chOff x="2409444" y="1810511"/>
            <a:chExt cx="5541645" cy="1560830"/>
          </a:xfrm>
        </p:grpSpPr>
        <p:sp>
          <p:nvSpPr>
            <p:cNvPr id="8" name="object 8"/>
            <p:cNvSpPr/>
            <p:nvPr/>
          </p:nvSpPr>
          <p:spPr>
            <a:xfrm>
              <a:off x="6431279" y="1810511"/>
              <a:ext cx="1120140" cy="10119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09444" y="2359151"/>
              <a:ext cx="5541263" cy="10119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9804" y="76327"/>
            <a:ext cx="84861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Schoolbook Uralic"/>
                <a:cs typeface="Schoolbook Uralic"/>
              </a:rPr>
              <a:t>THEORY OF </a:t>
            </a:r>
            <a:r>
              <a:rPr sz="40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Schoolbook Uralic"/>
                <a:cs typeface="Schoolbook Uralic"/>
              </a:rPr>
              <a:t>KINETIC</a:t>
            </a:r>
            <a:r>
              <a:rPr sz="4000" b="1" u="heavy" spc="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Schoolbook Uralic"/>
                <a:cs typeface="Schoolbook Uralic"/>
              </a:rPr>
              <a:t> </a:t>
            </a:r>
            <a:r>
              <a:rPr sz="40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Schoolbook Uralic"/>
                <a:cs typeface="Schoolbook Uralic"/>
              </a:rPr>
              <a:t>ENERGY</a:t>
            </a:r>
            <a:endParaRPr sz="4000">
              <a:latin typeface="Schoolbook Uralic"/>
              <a:cs typeface="Schoolbook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592" y="685886"/>
            <a:ext cx="8543925" cy="23736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664845" indent="-652780">
              <a:lnSpc>
                <a:spcPct val="100000"/>
              </a:lnSpc>
              <a:spcBef>
                <a:spcPts val="700"/>
              </a:spcBef>
              <a:buClr>
                <a:srgbClr val="D2601C"/>
              </a:buClr>
              <a:buAutoNum type="arabicPeriod"/>
              <a:tabLst>
                <a:tab pos="664845" algn="l"/>
                <a:tab pos="665480" algn="l"/>
              </a:tabLst>
            </a:pPr>
            <a:r>
              <a:rPr sz="3600" b="1" dirty="0">
                <a:latin typeface="Schoolbook Uralic"/>
                <a:cs typeface="Schoolbook Uralic"/>
              </a:rPr>
              <a:t>ATOMS ARE </a:t>
            </a:r>
            <a:r>
              <a:rPr sz="3600" b="1" dirty="0">
                <a:solidFill>
                  <a:srgbClr val="D2601C"/>
                </a:solidFill>
                <a:latin typeface="Schoolbook Uralic"/>
                <a:cs typeface="Schoolbook Uralic"/>
              </a:rPr>
              <a:t>ALWAYS</a:t>
            </a:r>
            <a:r>
              <a:rPr sz="3600" b="1" spc="-25" dirty="0">
                <a:solidFill>
                  <a:srgbClr val="D2601C"/>
                </a:solidFill>
                <a:latin typeface="Schoolbook Uralic"/>
                <a:cs typeface="Schoolbook Uralic"/>
              </a:rPr>
              <a:t> </a:t>
            </a:r>
            <a:r>
              <a:rPr sz="3600" b="1" dirty="0">
                <a:solidFill>
                  <a:srgbClr val="D2601C"/>
                </a:solidFill>
                <a:latin typeface="Schoolbook Uralic"/>
                <a:cs typeface="Schoolbook Uralic"/>
              </a:rPr>
              <a:t>MOVING</a:t>
            </a:r>
            <a:endParaRPr sz="3600" dirty="0">
              <a:latin typeface="Schoolbook Uralic"/>
              <a:cs typeface="Schoolbook Uralic"/>
            </a:endParaRPr>
          </a:p>
          <a:p>
            <a:pPr marL="22860" marR="5080" indent="-10795">
              <a:lnSpc>
                <a:spcPct val="100000"/>
              </a:lnSpc>
              <a:spcBef>
                <a:spcPts val="600"/>
              </a:spcBef>
              <a:buClr>
                <a:srgbClr val="D2601C"/>
              </a:buClr>
              <a:buAutoNum type="arabicPeriod"/>
              <a:tabLst>
                <a:tab pos="664845" algn="l"/>
                <a:tab pos="665480" algn="l"/>
              </a:tabLst>
            </a:pPr>
            <a:r>
              <a:rPr sz="3600" b="1" spc="-5" dirty="0">
                <a:latin typeface="Schoolbook Uralic"/>
                <a:cs typeface="Schoolbook Uralic"/>
              </a:rPr>
              <a:t>THE </a:t>
            </a:r>
            <a:r>
              <a:rPr sz="3600" b="1" dirty="0">
                <a:latin typeface="Schoolbook Uralic"/>
                <a:cs typeface="Schoolbook Uralic"/>
              </a:rPr>
              <a:t>MORE ENERGY </a:t>
            </a:r>
            <a:r>
              <a:rPr sz="3600" b="1" dirty="0">
                <a:solidFill>
                  <a:srgbClr val="D2601C"/>
                </a:solidFill>
                <a:latin typeface="Schoolbook Uralic"/>
                <a:cs typeface="Schoolbook Uralic"/>
              </a:rPr>
              <a:t>ADDED </a:t>
            </a:r>
            <a:r>
              <a:rPr sz="3600" b="1" spc="-5" dirty="0">
                <a:latin typeface="Schoolbook Uralic"/>
                <a:cs typeface="Schoolbook Uralic"/>
              </a:rPr>
              <a:t>TO  THE </a:t>
            </a:r>
            <a:r>
              <a:rPr sz="3600" b="1" dirty="0">
                <a:latin typeface="Schoolbook Uralic"/>
                <a:cs typeface="Schoolbook Uralic"/>
              </a:rPr>
              <a:t>ATOMS, </a:t>
            </a:r>
            <a:r>
              <a:rPr sz="3600" b="1" spc="-5" dirty="0">
                <a:latin typeface="Schoolbook Uralic"/>
                <a:cs typeface="Schoolbook Uralic"/>
              </a:rPr>
              <a:t>THE </a:t>
            </a:r>
            <a:r>
              <a:rPr sz="3600" b="1" spc="-5" dirty="0">
                <a:solidFill>
                  <a:srgbClr val="D2601C"/>
                </a:solidFill>
                <a:latin typeface="Schoolbook Uralic"/>
                <a:cs typeface="Schoolbook Uralic"/>
              </a:rPr>
              <a:t>FASTER </a:t>
            </a:r>
            <a:r>
              <a:rPr sz="3600" b="1" dirty="0">
                <a:latin typeface="Schoolbook Uralic"/>
                <a:cs typeface="Schoolbook Uralic"/>
              </a:rPr>
              <a:t>&amp; </a:t>
            </a:r>
            <a:r>
              <a:rPr sz="3600" b="1" dirty="0">
                <a:solidFill>
                  <a:srgbClr val="D2601C"/>
                </a:solidFill>
                <a:latin typeface="Schoolbook Uralic"/>
                <a:cs typeface="Schoolbook Uralic"/>
              </a:rPr>
              <a:t> </a:t>
            </a:r>
            <a:r>
              <a:rPr sz="3600" b="1" spc="-5" dirty="0">
                <a:solidFill>
                  <a:srgbClr val="D2601C"/>
                </a:solidFill>
                <a:latin typeface="Schoolbook Uralic"/>
                <a:cs typeface="Schoolbook Uralic"/>
              </a:rPr>
              <a:t>FARTHER </a:t>
            </a:r>
            <a:r>
              <a:rPr sz="3600" b="1" dirty="0">
                <a:latin typeface="Schoolbook Uralic"/>
                <a:cs typeface="Schoolbook Uralic"/>
              </a:rPr>
              <a:t>APART THEY</a:t>
            </a:r>
            <a:r>
              <a:rPr sz="3600" b="1" spc="20" dirty="0">
                <a:latin typeface="Schoolbook Uralic"/>
                <a:cs typeface="Schoolbook Uralic"/>
              </a:rPr>
              <a:t> </a:t>
            </a:r>
            <a:r>
              <a:rPr sz="3600" b="1" spc="-5" dirty="0">
                <a:latin typeface="Schoolbook Uralic"/>
                <a:cs typeface="Schoolbook Uralic"/>
              </a:rPr>
              <a:t>MOVE</a:t>
            </a:r>
            <a:endParaRPr sz="3600" dirty="0">
              <a:latin typeface="Schoolbook Uralic"/>
              <a:cs typeface="Schoolbook Ural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7812" y="3592448"/>
            <a:ext cx="430212" cy="5104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01000" y="4648263"/>
            <a:ext cx="1142999" cy="8112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54355" y="4992460"/>
            <a:ext cx="421922" cy="4998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62301" y="4315529"/>
            <a:ext cx="626018" cy="642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24576" y="4260030"/>
            <a:ext cx="626018" cy="642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219200" y="3505200"/>
            <a:ext cx="5486400" cy="1241425"/>
            <a:chOff x="1219200" y="3505200"/>
            <a:chExt cx="5486400" cy="1241425"/>
          </a:xfrm>
        </p:grpSpPr>
        <p:sp>
          <p:nvSpPr>
            <p:cNvPr id="18" name="object 18"/>
            <p:cNvSpPr/>
            <p:nvPr/>
          </p:nvSpPr>
          <p:spPr>
            <a:xfrm>
              <a:off x="1219200" y="3756025"/>
              <a:ext cx="990600" cy="9906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62400" y="3505200"/>
              <a:ext cx="990600" cy="9906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08911" y="3910329"/>
              <a:ext cx="4497070" cy="299720"/>
            </a:xfrm>
            <a:custGeom>
              <a:avLst/>
              <a:gdLst/>
              <a:ahLst/>
              <a:cxnLst/>
              <a:rect l="l" t="t" r="r" b="b"/>
              <a:pathLst>
                <a:path w="4497070" h="299720">
                  <a:moveTo>
                    <a:pt x="1753489" y="204470"/>
                  </a:moveTo>
                  <a:lnTo>
                    <a:pt x="1720176" y="189611"/>
                  </a:lnTo>
                  <a:lnTo>
                    <a:pt x="1636776" y="152400"/>
                  </a:lnTo>
                  <a:lnTo>
                    <a:pt x="1638414" y="190449"/>
                  </a:lnTo>
                  <a:lnTo>
                    <a:pt x="0" y="261620"/>
                  </a:lnTo>
                  <a:lnTo>
                    <a:pt x="1778" y="299720"/>
                  </a:lnTo>
                  <a:lnTo>
                    <a:pt x="1640065" y="228422"/>
                  </a:lnTo>
                  <a:lnTo>
                    <a:pt x="1641729" y="266573"/>
                  </a:lnTo>
                  <a:lnTo>
                    <a:pt x="1753489" y="204470"/>
                  </a:lnTo>
                  <a:close/>
                </a:path>
                <a:path w="4497070" h="299720">
                  <a:moveTo>
                    <a:pt x="4496689" y="52070"/>
                  </a:moveTo>
                  <a:lnTo>
                    <a:pt x="4463377" y="37211"/>
                  </a:lnTo>
                  <a:lnTo>
                    <a:pt x="4379963" y="0"/>
                  </a:lnTo>
                  <a:lnTo>
                    <a:pt x="4381614" y="38049"/>
                  </a:lnTo>
                  <a:lnTo>
                    <a:pt x="2743200" y="109220"/>
                  </a:lnTo>
                  <a:lnTo>
                    <a:pt x="2744978" y="147320"/>
                  </a:lnTo>
                  <a:lnTo>
                    <a:pt x="4383265" y="76022"/>
                  </a:lnTo>
                  <a:lnTo>
                    <a:pt x="4384929" y="114173"/>
                  </a:lnTo>
                  <a:lnTo>
                    <a:pt x="4496689" y="520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781800" y="3543300"/>
            <a:ext cx="990600" cy="990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907794" y="5108194"/>
            <a:ext cx="11055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choolbook Uralic"/>
                <a:cs typeface="Schoolbook Uralic"/>
              </a:rPr>
              <a:t>ENERGY  ADDED</a:t>
            </a:r>
            <a:endParaRPr sz="1800">
              <a:latin typeface="Schoolbook Uralic"/>
              <a:cs typeface="Schoolbook Ural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57902" y="5155819"/>
            <a:ext cx="1105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choolbook Uralic"/>
                <a:cs typeface="Schoolbook Uralic"/>
              </a:rPr>
              <a:t>ENERGY  ADDED</a:t>
            </a:r>
            <a:endParaRPr sz="1800">
              <a:latin typeface="Schoolbook Uralic"/>
              <a:cs typeface="Schoolbook Uralic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90800" y="5616575"/>
            <a:ext cx="3886200" cy="12414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6018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9100" y="637031"/>
            <a:ext cx="5783580" cy="1637030"/>
            <a:chOff x="419100" y="637031"/>
            <a:chExt cx="5783580" cy="1637030"/>
          </a:xfrm>
        </p:grpSpPr>
        <p:sp>
          <p:nvSpPr>
            <p:cNvPr id="3" name="object 3"/>
            <p:cNvSpPr/>
            <p:nvPr/>
          </p:nvSpPr>
          <p:spPr>
            <a:xfrm>
              <a:off x="419100" y="637031"/>
              <a:ext cx="3745991" cy="10119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9100" y="1261872"/>
              <a:ext cx="5783580" cy="10119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7572756" y="1261872"/>
            <a:ext cx="1443227" cy="1011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810511"/>
            <a:ext cx="4866132" cy="1011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409444" y="1810511"/>
            <a:ext cx="5541645" cy="1560830"/>
            <a:chOff x="2409444" y="1810511"/>
            <a:chExt cx="5541645" cy="1560830"/>
          </a:xfrm>
        </p:grpSpPr>
        <p:sp>
          <p:nvSpPr>
            <p:cNvPr id="8" name="object 8"/>
            <p:cNvSpPr/>
            <p:nvPr/>
          </p:nvSpPr>
          <p:spPr>
            <a:xfrm>
              <a:off x="6431279" y="1810511"/>
              <a:ext cx="1120140" cy="10119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09444" y="2359151"/>
              <a:ext cx="5541263" cy="10119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9804" y="76327"/>
            <a:ext cx="84861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PH" sz="40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Schoolbook Uralic"/>
                <a:cs typeface="Schoolbook Uralic"/>
              </a:rPr>
              <a:t>Kinetic Molecular Theory </a:t>
            </a:r>
            <a:endParaRPr lang="en-PH" sz="4000" dirty="0">
              <a:latin typeface="Schoolbook Uralic"/>
              <a:cs typeface="Schoolbook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3400" y="685886"/>
            <a:ext cx="8048117" cy="230575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700"/>
              </a:spcBef>
              <a:buClr>
                <a:srgbClr val="D2601C"/>
              </a:buClr>
              <a:tabLst>
                <a:tab pos="664845" algn="l"/>
                <a:tab pos="665480" algn="l"/>
              </a:tabLst>
            </a:pPr>
            <a:r>
              <a:rPr lang="en-US" sz="3600" dirty="0"/>
              <a:t>      explains the forces between molecules and the energy that they possess. This theory is based on three theories about matter. </a:t>
            </a:r>
            <a:endParaRPr sz="3600" dirty="0">
              <a:latin typeface="Schoolbook Uralic"/>
              <a:cs typeface="Schoolbook Ural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7812" y="3592448"/>
            <a:ext cx="430212" cy="5104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01000" y="4648263"/>
            <a:ext cx="1142999" cy="8112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54355" y="4992460"/>
            <a:ext cx="421922" cy="4998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62301" y="4315529"/>
            <a:ext cx="626018" cy="642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24576" y="4260030"/>
            <a:ext cx="626018" cy="642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219200" y="3505200"/>
            <a:ext cx="5486400" cy="1241425"/>
            <a:chOff x="1219200" y="3505200"/>
            <a:chExt cx="5486400" cy="1241425"/>
          </a:xfrm>
        </p:grpSpPr>
        <p:sp>
          <p:nvSpPr>
            <p:cNvPr id="18" name="object 18"/>
            <p:cNvSpPr/>
            <p:nvPr/>
          </p:nvSpPr>
          <p:spPr>
            <a:xfrm>
              <a:off x="1219200" y="3756025"/>
              <a:ext cx="990600" cy="9906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62400" y="3505200"/>
              <a:ext cx="990600" cy="9906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08911" y="3910329"/>
              <a:ext cx="4497070" cy="299720"/>
            </a:xfrm>
            <a:custGeom>
              <a:avLst/>
              <a:gdLst/>
              <a:ahLst/>
              <a:cxnLst/>
              <a:rect l="l" t="t" r="r" b="b"/>
              <a:pathLst>
                <a:path w="4497070" h="299720">
                  <a:moveTo>
                    <a:pt x="1753489" y="204470"/>
                  </a:moveTo>
                  <a:lnTo>
                    <a:pt x="1720176" y="189611"/>
                  </a:lnTo>
                  <a:lnTo>
                    <a:pt x="1636776" y="152400"/>
                  </a:lnTo>
                  <a:lnTo>
                    <a:pt x="1638414" y="190449"/>
                  </a:lnTo>
                  <a:lnTo>
                    <a:pt x="0" y="261620"/>
                  </a:lnTo>
                  <a:lnTo>
                    <a:pt x="1778" y="299720"/>
                  </a:lnTo>
                  <a:lnTo>
                    <a:pt x="1640065" y="228422"/>
                  </a:lnTo>
                  <a:lnTo>
                    <a:pt x="1641729" y="266573"/>
                  </a:lnTo>
                  <a:lnTo>
                    <a:pt x="1753489" y="204470"/>
                  </a:lnTo>
                  <a:close/>
                </a:path>
                <a:path w="4497070" h="299720">
                  <a:moveTo>
                    <a:pt x="4496689" y="52070"/>
                  </a:moveTo>
                  <a:lnTo>
                    <a:pt x="4463377" y="37211"/>
                  </a:lnTo>
                  <a:lnTo>
                    <a:pt x="4379963" y="0"/>
                  </a:lnTo>
                  <a:lnTo>
                    <a:pt x="4381614" y="38049"/>
                  </a:lnTo>
                  <a:lnTo>
                    <a:pt x="2743200" y="109220"/>
                  </a:lnTo>
                  <a:lnTo>
                    <a:pt x="2744978" y="147320"/>
                  </a:lnTo>
                  <a:lnTo>
                    <a:pt x="4383265" y="76022"/>
                  </a:lnTo>
                  <a:lnTo>
                    <a:pt x="4384929" y="114173"/>
                  </a:lnTo>
                  <a:lnTo>
                    <a:pt x="4496689" y="520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781800" y="3543300"/>
            <a:ext cx="990600" cy="990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907794" y="5108194"/>
            <a:ext cx="11055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choolbook Uralic"/>
                <a:cs typeface="Schoolbook Uralic"/>
              </a:rPr>
              <a:t>ENERGY  ADDED</a:t>
            </a:r>
            <a:endParaRPr sz="1800">
              <a:latin typeface="Schoolbook Uralic"/>
              <a:cs typeface="Schoolbook Ural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54816" y="5079074"/>
            <a:ext cx="1105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choolbook Uralic"/>
                <a:cs typeface="Schoolbook Uralic"/>
              </a:rPr>
              <a:t>ENERGY  ADDED</a:t>
            </a:r>
            <a:endParaRPr sz="1800" dirty="0">
              <a:latin typeface="Schoolbook Uralic"/>
              <a:cs typeface="Schoolbook Uralic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22216" y="5682869"/>
            <a:ext cx="3886200" cy="12414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6112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9100" y="637031"/>
            <a:ext cx="5783580" cy="1637030"/>
            <a:chOff x="419100" y="637031"/>
            <a:chExt cx="5783580" cy="1637030"/>
          </a:xfrm>
        </p:grpSpPr>
        <p:sp>
          <p:nvSpPr>
            <p:cNvPr id="3" name="object 3"/>
            <p:cNvSpPr/>
            <p:nvPr/>
          </p:nvSpPr>
          <p:spPr>
            <a:xfrm>
              <a:off x="419100" y="637031"/>
              <a:ext cx="3745991" cy="10119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9100" y="1261872"/>
              <a:ext cx="5783580" cy="10119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9804" y="76327"/>
            <a:ext cx="84861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PH" sz="40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Schoolbook Uralic"/>
                <a:cs typeface="Schoolbook Uralic"/>
              </a:rPr>
              <a:t>Kinetic Molecular Theory </a:t>
            </a:r>
            <a:endParaRPr lang="en-PH" sz="4000" dirty="0">
              <a:latin typeface="Schoolbook Uralic"/>
              <a:cs typeface="Schoolbook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3400" y="685886"/>
            <a:ext cx="8048117" cy="119776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700"/>
              </a:spcBef>
              <a:buClr>
                <a:srgbClr val="D2601C"/>
              </a:buClr>
              <a:tabLst>
                <a:tab pos="664845" algn="l"/>
                <a:tab pos="665480" algn="l"/>
              </a:tabLst>
            </a:pPr>
            <a:r>
              <a:rPr lang="en-US" sz="3600" dirty="0"/>
              <a:t>1. Matter is composed of small particles (atoms, molecules, and ions). </a:t>
            </a:r>
            <a:endParaRPr sz="3600" dirty="0">
              <a:latin typeface="Schoolbook Uralic"/>
              <a:cs typeface="Schoolbook Uralic"/>
            </a:endParaRPr>
          </a:p>
        </p:txBody>
      </p:sp>
      <p:pic>
        <p:nvPicPr>
          <p:cNvPr id="3074" name="Picture 2" descr="molecular water">
            <a:extLst>
              <a:ext uri="{FF2B5EF4-FFF2-40B4-BE49-F238E27FC236}">
                <a16:creationId xmlns:a16="http://schemas.microsoft.com/office/drawing/2014/main" id="{ACD92E29-BE20-45B4-9350-EF696E810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89887"/>
            <a:ext cx="73914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05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8056" y="621466"/>
            <a:ext cx="5783580" cy="1637030"/>
            <a:chOff x="419100" y="637031"/>
            <a:chExt cx="5783580" cy="1637030"/>
          </a:xfrm>
        </p:grpSpPr>
        <p:sp>
          <p:nvSpPr>
            <p:cNvPr id="3" name="object 3"/>
            <p:cNvSpPr/>
            <p:nvPr/>
          </p:nvSpPr>
          <p:spPr>
            <a:xfrm>
              <a:off x="419100" y="637031"/>
              <a:ext cx="3745991" cy="10119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9100" y="1261872"/>
              <a:ext cx="5783580" cy="10119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9804" y="76327"/>
            <a:ext cx="84861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PH" sz="40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Schoolbook Uralic"/>
                <a:cs typeface="Schoolbook Uralic"/>
              </a:rPr>
              <a:t>Kinetic Molecular Theory </a:t>
            </a:r>
            <a:endParaRPr lang="en-PH" sz="4000" dirty="0">
              <a:latin typeface="Schoolbook Uralic"/>
              <a:cs typeface="Schoolbook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3400" y="685886"/>
            <a:ext cx="8048117" cy="230575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700"/>
              </a:spcBef>
              <a:buClr>
                <a:srgbClr val="D2601C"/>
              </a:buClr>
              <a:tabLst>
                <a:tab pos="664845" algn="l"/>
                <a:tab pos="665480" algn="l"/>
              </a:tabLst>
            </a:pPr>
            <a:r>
              <a:rPr lang="en-US" sz="3600" dirty="0"/>
              <a:t>2. The space the molecules occupy (volume) depends on the space between the molecules and not the space the molecules occupy themselves</a:t>
            </a:r>
            <a:endParaRPr sz="3600" dirty="0">
              <a:latin typeface="Schoolbook Uralic"/>
              <a:cs typeface="Schoolbook Urali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62301" y="4315529"/>
            <a:ext cx="626018" cy="6421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8. Kinetic Model of Matter Content • States of matter • Brownian motion •  Kinetic model … | Science blog, Physics lessons, Solid liquid gas">
            <a:extLst>
              <a:ext uri="{FF2B5EF4-FFF2-40B4-BE49-F238E27FC236}">
                <a16:creationId xmlns:a16="http://schemas.microsoft.com/office/drawing/2014/main" id="{8C28380D-4EFF-427F-AD59-74E92C602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987" y="2930070"/>
            <a:ext cx="6262942" cy="405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195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8056" y="621466"/>
            <a:ext cx="5783580" cy="1637030"/>
            <a:chOff x="419100" y="637031"/>
            <a:chExt cx="5783580" cy="1637030"/>
          </a:xfrm>
        </p:grpSpPr>
        <p:sp>
          <p:nvSpPr>
            <p:cNvPr id="3" name="object 3"/>
            <p:cNvSpPr/>
            <p:nvPr/>
          </p:nvSpPr>
          <p:spPr>
            <a:xfrm>
              <a:off x="419100" y="637031"/>
              <a:ext cx="3745991" cy="10119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9100" y="1261872"/>
              <a:ext cx="5783580" cy="10119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9804" y="76327"/>
            <a:ext cx="84861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PH" sz="40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Schoolbook Uralic"/>
                <a:cs typeface="Schoolbook Uralic"/>
              </a:rPr>
              <a:t>Kinetic Molecular Theory </a:t>
            </a:r>
            <a:endParaRPr lang="en-PH" sz="4000" dirty="0">
              <a:latin typeface="Schoolbook Uralic"/>
              <a:cs typeface="Schoolbook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3400" y="685886"/>
            <a:ext cx="8305800" cy="156709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700"/>
              </a:spcBef>
              <a:buClr>
                <a:srgbClr val="D2601C"/>
              </a:buClr>
              <a:tabLst>
                <a:tab pos="664845" algn="l"/>
                <a:tab pos="665480" algn="l"/>
              </a:tabLst>
            </a:pPr>
            <a:r>
              <a:rPr lang="en-US" sz="3200" dirty="0"/>
              <a:t>3. The molecules are in constant motion.    They are colliding with each other and the walls of their container without significant loss of energy.</a:t>
            </a:r>
            <a:endParaRPr sz="3200" dirty="0">
              <a:latin typeface="Schoolbook Uralic"/>
              <a:cs typeface="Schoolbook Uralic"/>
            </a:endParaRPr>
          </a:p>
        </p:txBody>
      </p:sp>
      <p:pic>
        <p:nvPicPr>
          <p:cNvPr id="2050" name="Picture 2" descr="Learn Molecules and its arrangement in solids, liquids and gases in 3  minutes.">
            <a:extLst>
              <a:ext uri="{FF2B5EF4-FFF2-40B4-BE49-F238E27FC236}">
                <a16:creationId xmlns:a16="http://schemas.microsoft.com/office/drawing/2014/main" id="{3C529047-1881-4323-B997-573CAEE0B3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333444"/>
            <a:ext cx="3331021" cy="256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.1 Three states of matter – Chemistry">
            <a:extLst>
              <a:ext uri="{FF2B5EF4-FFF2-40B4-BE49-F238E27FC236}">
                <a16:creationId xmlns:a16="http://schemas.microsoft.com/office/drawing/2014/main" id="{34E70393-C371-4312-9C94-44DD2764A1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847" y="2881807"/>
            <a:ext cx="2821454" cy="282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as_anigif">
            <a:extLst>
              <a:ext uri="{FF2B5EF4-FFF2-40B4-BE49-F238E27FC236}">
                <a16:creationId xmlns:a16="http://schemas.microsoft.com/office/drawing/2014/main" id="{A4B6D09A-3D40-460C-9EE7-8F5D1279D6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57" y="4329431"/>
            <a:ext cx="28384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333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38734"/>
            <a:ext cx="144907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M</a:t>
            </a:r>
            <a:r>
              <a:rPr sz="24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ATTER</a:t>
            </a:r>
            <a:endParaRPr sz="2400">
              <a:latin typeface="Schoolbook Uralic"/>
              <a:cs typeface="Schoolbook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19302"/>
            <a:ext cx="7184390" cy="530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95"/>
              </a:spcBef>
              <a:buClr>
                <a:srgbClr val="FD8537"/>
              </a:buClr>
              <a:buSzPct val="69642"/>
              <a:buFont typeface="Wingdings"/>
              <a:buChar char=""/>
              <a:tabLst>
                <a:tab pos="285750" algn="l"/>
              </a:tabLst>
            </a:pPr>
            <a:r>
              <a:rPr sz="2800" spc="-5" dirty="0">
                <a:latin typeface="Schoolbook Uralic"/>
                <a:cs typeface="Schoolbook Uralic"/>
              </a:rPr>
              <a:t>Matter can be described by using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physical  and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chemical</a:t>
            </a:r>
            <a:r>
              <a:rPr sz="2800" u="heavy" spc="40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properties</a:t>
            </a:r>
            <a:r>
              <a:rPr sz="2800" spc="-5" dirty="0">
                <a:latin typeface="Schoolbook Uralic"/>
                <a:cs typeface="Schoolbook Uralic"/>
              </a:rPr>
              <a:t>.</a:t>
            </a:r>
            <a:endParaRPr sz="2800" dirty="0">
              <a:latin typeface="Schoolbook Uralic"/>
              <a:cs typeface="Schoolbook Uralic"/>
            </a:endParaRPr>
          </a:p>
          <a:p>
            <a:pPr marL="652780" marR="692150" lvl="1" indent="-273685">
              <a:lnSpc>
                <a:spcPct val="100000"/>
              </a:lnSpc>
              <a:spcBef>
                <a:spcPts val="605"/>
              </a:spcBef>
              <a:buClr>
                <a:srgbClr val="FD8537"/>
              </a:buClr>
              <a:buSzPct val="80000"/>
              <a:buFont typeface="Arial"/>
              <a:buChar char=""/>
              <a:tabLst>
                <a:tab pos="652780" algn="l"/>
                <a:tab pos="653415" algn="l"/>
              </a:tabLst>
            </a:pPr>
            <a:r>
              <a:rPr sz="2500" spc="-5" dirty="0">
                <a:latin typeface="Schoolbook Uralic"/>
                <a:cs typeface="Schoolbook Uralic"/>
              </a:rPr>
              <a:t>These </a:t>
            </a:r>
            <a:r>
              <a:rPr sz="2500" spc="-10" dirty="0">
                <a:latin typeface="Schoolbook Uralic"/>
                <a:cs typeface="Schoolbook Uralic"/>
              </a:rPr>
              <a:t>are </a:t>
            </a:r>
            <a:r>
              <a:rPr sz="2500" spc="-5" dirty="0">
                <a:latin typeface="Schoolbook Uralic"/>
                <a:cs typeface="Schoolbook Uralic"/>
              </a:rPr>
              <a:t>characteristics of </a:t>
            </a:r>
            <a:r>
              <a:rPr sz="2500" spc="-10" dirty="0">
                <a:latin typeface="Schoolbook Uralic"/>
                <a:cs typeface="Schoolbook Uralic"/>
              </a:rPr>
              <a:t>matter that  make </a:t>
            </a:r>
            <a:r>
              <a:rPr sz="2500" spc="-5" dirty="0">
                <a:latin typeface="Schoolbook Uralic"/>
                <a:cs typeface="Schoolbook Uralic"/>
              </a:rPr>
              <a:t>it</a:t>
            </a:r>
            <a:r>
              <a:rPr sz="2500" spc="30" dirty="0">
                <a:latin typeface="Schoolbook Uralic"/>
                <a:cs typeface="Schoolbook Uralic"/>
              </a:rPr>
              <a:t> </a:t>
            </a:r>
            <a:r>
              <a:rPr sz="2500" spc="-5" dirty="0">
                <a:latin typeface="Schoolbook Uralic"/>
                <a:cs typeface="Schoolbook Uralic"/>
              </a:rPr>
              <a:t>unique.</a:t>
            </a:r>
            <a:endParaRPr sz="2500" dirty="0">
              <a:latin typeface="Schoolbook Uralic"/>
              <a:cs typeface="Schoolbook Uralic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har char=""/>
            </a:pPr>
            <a:endParaRPr sz="3550" dirty="0">
              <a:latin typeface="Schoolbook Uralic"/>
              <a:cs typeface="Schoolbook Uralic"/>
            </a:endParaRPr>
          </a:p>
          <a:p>
            <a:pPr marL="285115" marR="503555" indent="-273050">
              <a:lnSpc>
                <a:spcPct val="100000"/>
              </a:lnSpc>
              <a:buClr>
                <a:srgbClr val="FD8537"/>
              </a:buClr>
              <a:buSzPct val="69642"/>
              <a:buFont typeface="Wingdings"/>
              <a:buChar char=""/>
              <a:tabLst>
                <a:tab pos="285750" algn="l"/>
              </a:tabLst>
            </a:pPr>
            <a:r>
              <a:rPr sz="2800" spc="-10" dirty="0">
                <a:latin typeface="Schoolbook Uralic"/>
                <a:cs typeface="Schoolbook Uralic"/>
              </a:rPr>
              <a:t>Physical </a:t>
            </a:r>
            <a:r>
              <a:rPr sz="2800" spc="-5" dirty="0">
                <a:latin typeface="Schoolbook Uralic"/>
                <a:cs typeface="Schoolbook Uralic"/>
              </a:rPr>
              <a:t>Properties </a:t>
            </a:r>
            <a:r>
              <a:rPr sz="2800" spc="-10" dirty="0">
                <a:latin typeface="Schoolbook Uralic"/>
                <a:cs typeface="Schoolbook Uralic"/>
              </a:rPr>
              <a:t>are </a:t>
            </a:r>
            <a:r>
              <a:rPr sz="2800" spc="-5" dirty="0">
                <a:latin typeface="Schoolbook Uralic"/>
                <a:cs typeface="Schoolbook Uralic"/>
              </a:rPr>
              <a:t>properties </a:t>
            </a:r>
            <a:r>
              <a:rPr sz="2800" spc="-10" dirty="0">
                <a:latin typeface="Schoolbook Uralic"/>
                <a:cs typeface="Schoolbook Uralic"/>
              </a:rPr>
              <a:t>that  </a:t>
            </a:r>
            <a:r>
              <a:rPr sz="2800" spc="-5" dirty="0">
                <a:latin typeface="Schoolbook Uralic"/>
                <a:cs typeface="Schoolbook Uralic"/>
              </a:rPr>
              <a:t>can be observed </a:t>
            </a:r>
            <a:r>
              <a:rPr sz="2800" dirty="0">
                <a:latin typeface="Schoolbook Uralic"/>
                <a:cs typeface="Schoolbook Uralic"/>
              </a:rPr>
              <a:t>or</a:t>
            </a:r>
            <a:r>
              <a:rPr sz="2800" spc="-10" dirty="0">
                <a:latin typeface="Schoolbook Uralic"/>
                <a:cs typeface="Schoolbook Uralic"/>
              </a:rPr>
              <a:t> </a:t>
            </a:r>
            <a:r>
              <a:rPr sz="2800" spc="-5" dirty="0">
                <a:latin typeface="Schoolbook Uralic"/>
                <a:cs typeface="Schoolbook Uralic"/>
              </a:rPr>
              <a:t>measured.</a:t>
            </a:r>
            <a:endParaRPr sz="2800" dirty="0">
              <a:latin typeface="Schoolbook Uralic"/>
              <a:cs typeface="Schoolbook Uralic"/>
            </a:endParaRPr>
          </a:p>
          <a:p>
            <a:pPr marL="652780" marR="283210" lvl="1" indent="-273685">
              <a:lnSpc>
                <a:spcPct val="100000"/>
              </a:lnSpc>
              <a:spcBef>
                <a:spcPts val="605"/>
              </a:spcBef>
              <a:buClr>
                <a:srgbClr val="FD8537"/>
              </a:buClr>
              <a:buSzPct val="80000"/>
              <a:buFont typeface="Arial"/>
              <a:buChar char=""/>
              <a:tabLst>
                <a:tab pos="652780" algn="l"/>
                <a:tab pos="653415" algn="l"/>
              </a:tabLst>
            </a:pPr>
            <a:r>
              <a:rPr sz="2500" spc="-5" dirty="0">
                <a:latin typeface="Schoolbook Uralic"/>
                <a:cs typeface="Schoolbook Uralic"/>
              </a:rPr>
              <a:t>color, </a:t>
            </a:r>
            <a:r>
              <a:rPr sz="2500" spc="-10" dirty="0">
                <a:latin typeface="Schoolbook Uralic"/>
                <a:cs typeface="Schoolbook Uralic"/>
              </a:rPr>
              <a:t>mass, </a:t>
            </a:r>
            <a:r>
              <a:rPr sz="2500" spc="-5" dirty="0">
                <a:latin typeface="Schoolbook Uralic"/>
                <a:cs typeface="Schoolbook Uralic"/>
              </a:rPr>
              <a:t>length, volume, density, state,  etc.</a:t>
            </a:r>
            <a:endParaRPr sz="2500" dirty="0">
              <a:latin typeface="Schoolbook Uralic"/>
              <a:cs typeface="Schoolbook Uralic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har char=""/>
            </a:pPr>
            <a:endParaRPr sz="2500" dirty="0">
              <a:latin typeface="Schoolbook Uralic"/>
              <a:cs typeface="Schoolbook Uralic"/>
            </a:endParaRPr>
          </a:p>
          <a:p>
            <a:pPr marL="285115" indent="-273050">
              <a:lnSpc>
                <a:spcPct val="100000"/>
              </a:lnSpc>
              <a:buClr>
                <a:srgbClr val="FD8537"/>
              </a:buClr>
              <a:buSzPct val="69642"/>
              <a:buFont typeface="Wingdings"/>
              <a:buChar char=""/>
              <a:tabLst>
                <a:tab pos="285750" algn="l"/>
              </a:tabLst>
            </a:pPr>
            <a:r>
              <a:rPr sz="2800" spc="-10" dirty="0">
                <a:latin typeface="Schoolbook Uralic"/>
                <a:cs typeface="Schoolbook Uralic"/>
              </a:rPr>
              <a:t>Physical </a:t>
            </a:r>
            <a:r>
              <a:rPr sz="2800" spc="-5" dirty="0">
                <a:latin typeface="Schoolbook Uralic"/>
                <a:cs typeface="Schoolbook Uralic"/>
              </a:rPr>
              <a:t>Properties can be</a:t>
            </a:r>
            <a:r>
              <a:rPr sz="2800" spc="50" dirty="0">
                <a:latin typeface="Schoolbook Uralic"/>
                <a:cs typeface="Schoolbook Uralic"/>
              </a:rPr>
              <a:t> </a:t>
            </a:r>
            <a:r>
              <a:rPr sz="2800" spc="-5" dirty="0">
                <a:latin typeface="Schoolbook Uralic"/>
                <a:cs typeface="Schoolbook Uralic"/>
              </a:rPr>
              <a:t>either:</a:t>
            </a:r>
            <a:endParaRPr sz="2800" dirty="0">
              <a:latin typeface="Schoolbook Uralic"/>
              <a:cs typeface="Schoolbook Uralic"/>
            </a:endParaRPr>
          </a:p>
          <a:p>
            <a:pPr marL="652780" lvl="1" indent="-273685">
              <a:lnSpc>
                <a:spcPct val="100000"/>
              </a:lnSpc>
              <a:spcBef>
                <a:spcPts val="750"/>
              </a:spcBef>
              <a:buClr>
                <a:srgbClr val="FD8537"/>
              </a:buClr>
              <a:buSzPct val="79687"/>
              <a:buFont typeface="Arial"/>
              <a:buChar char=""/>
              <a:tabLst>
                <a:tab pos="653415" algn="l"/>
              </a:tabLst>
            </a:pPr>
            <a:r>
              <a:rPr sz="3200" b="1" spc="-5" dirty="0">
                <a:latin typeface="Schoolbook Uralic"/>
                <a:cs typeface="Schoolbook Uralic"/>
              </a:rPr>
              <a:t>Observable </a:t>
            </a:r>
            <a:r>
              <a:rPr sz="3200" b="1" dirty="0">
                <a:latin typeface="Schoolbook Uralic"/>
                <a:cs typeface="Schoolbook Uralic"/>
              </a:rPr>
              <a:t>or</a:t>
            </a:r>
            <a:r>
              <a:rPr sz="3200" b="1" spc="-30" dirty="0">
                <a:latin typeface="Schoolbook Uralic"/>
                <a:cs typeface="Schoolbook Uralic"/>
              </a:rPr>
              <a:t> </a:t>
            </a:r>
            <a:r>
              <a:rPr sz="3200" b="1" dirty="0">
                <a:latin typeface="Schoolbook Uralic"/>
                <a:cs typeface="Schoolbook Uralic"/>
              </a:rPr>
              <a:t>Measurable</a:t>
            </a:r>
            <a:endParaRPr sz="3200" dirty="0">
              <a:latin typeface="Schoolbook Uralic"/>
              <a:cs typeface="Schoolbook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77000" y="4897437"/>
            <a:ext cx="2505075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362534"/>
            <a:ext cx="624967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O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BSERVABLE </a:t>
            </a: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HYSICAL</a:t>
            </a:r>
            <a:r>
              <a:rPr sz="2400" spc="340" dirty="0">
                <a:solidFill>
                  <a:srgbClr val="565F6C"/>
                </a:solidFill>
                <a:latin typeface="Schoolbook Uralic"/>
                <a:cs typeface="Schoolbook Uralic"/>
              </a:rPr>
              <a:t> </a:t>
            </a: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ROPERTIES</a:t>
            </a:r>
            <a:endParaRPr sz="2400">
              <a:latin typeface="Schoolbook Uralic"/>
              <a:cs typeface="Schoolbook Ural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941577"/>
            <a:ext cx="7269480" cy="3517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5"/>
              </a:spcBef>
              <a:buClr>
                <a:srgbClr val="FD8537"/>
              </a:buClr>
              <a:buSzPct val="70312"/>
              <a:buFont typeface="Wingdings"/>
              <a:buChar char=""/>
              <a:tabLst>
                <a:tab pos="285750" algn="l"/>
              </a:tabLst>
            </a:pPr>
            <a:r>
              <a:rPr sz="3200" dirty="0">
                <a:latin typeface="Schoolbook Uralic"/>
                <a:cs typeface="Schoolbook Uralic"/>
              </a:rPr>
              <a:t>Properties in which </a:t>
            </a:r>
            <a:r>
              <a:rPr sz="3200" spc="-5" dirty="0">
                <a:latin typeface="Schoolbook Uralic"/>
                <a:cs typeface="Schoolbook Uralic"/>
              </a:rPr>
              <a:t>you </a:t>
            </a:r>
            <a:r>
              <a:rPr sz="3200" dirty="0">
                <a:latin typeface="Schoolbook Uralic"/>
                <a:cs typeface="Schoolbook Uralic"/>
              </a:rPr>
              <a:t>use </a:t>
            </a:r>
            <a:r>
              <a:rPr sz="3200" spc="-5" dirty="0">
                <a:latin typeface="Schoolbook Uralic"/>
                <a:cs typeface="Schoolbook Uralic"/>
              </a:rPr>
              <a:t>your</a:t>
            </a:r>
            <a:r>
              <a:rPr sz="3200" spc="-90" dirty="0">
                <a:latin typeface="Schoolbook Uralic"/>
                <a:cs typeface="Schoolbook Uralic"/>
              </a:rPr>
              <a:t> </a:t>
            </a:r>
            <a:r>
              <a:rPr sz="3200" spc="-5" dirty="0">
                <a:latin typeface="Schoolbook Uralic"/>
                <a:cs typeface="Schoolbook Uralic"/>
              </a:rPr>
              <a:t>five  </a:t>
            </a:r>
            <a:r>
              <a:rPr sz="3200" dirty="0">
                <a:latin typeface="Schoolbook Uralic"/>
                <a:cs typeface="Schoolbook Uralic"/>
              </a:rPr>
              <a:t>senses to get information </a:t>
            </a:r>
            <a:r>
              <a:rPr sz="3200" spc="-5" dirty="0">
                <a:latin typeface="Schoolbook Uralic"/>
                <a:cs typeface="Schoolbook Uralic"/>
              </a:rPr>
              <a:t>about an  </a:t>
            </a:r>
            <a:r>
              <a:rPr sz="3200" dirty="0">
                <a:latin typeface="Schoolbook Uralic"/>
                <a:cs typeface="Schoolbook Uralic"/>
              </a:rPr>
              <a:t>object.</a:t>
            </a:r>
            <a:endParaRPr sz="3200">
              <a:latin typeface="Schoolbook Uralic"/>
              <a:cs typeface="Schoolbook Uralic"/>
            </a:endParaRPr>
          </a:p>
          <a:p>
            <a:pPr marL="285115" marR="157480" indent="-273050">
              <a:lnSpc>
                <a:spcPct val="100000"/>
              </a:lnSpc>
              <a:spcBef>
                <a:spcPts val="600"/>
              </a:spcBef>
              <a:buClr>
                <a:srgbClr val="FD8537"/>
              </a:buClr>
              <a:buSzPct val="70312"/>
              <a:buFont typeface="Wingdings"/>
              <a:buChar char=""/>
              <a:tabLst>
                <a:tab pos="285750" algn="l"/>
              </a:tabLst>
            </a:pPr>
            <a:r>
              <a:rPr sz="3200" spc="-5" dirty="0">
                <a:latin typeface="Schoolbook Uralic"/>
                <a:cs typeface="Schoolbook Uralic"/>
              </a:rPr>
              <a:t>If you </a:t>
            </a:r>
            <a:r>
              <a:rPr sz="3200" dirty="0">
                <a:latin typeface="Schoolbook Uralic"/>
                <a:cs typeface="Schoolbook Uralic"/>
              </a:rPr>
              <a:t>can describe </a:t>
            </a:r>
            <a:r>
              <a:rPr sz="3200" spc="-5" dirty="0">
                <a:latin typeface="Schoolbook Uralic"/>
                <a:cs typeface="Schoolbook Uralic"/>
              </a:rPr>
              <a:t>the matter based  </a:t>
            </a:r>
            <a:r>
              <a:rPr sz="3200" dirty="0">
                <a:latin typeface="Schoolbook Uralic"/>
                <a:cs typeface="Schoolbook Uralic"/>
              </a:rPr>
              <a:t>on what it looks, feels, smells or  </a:t>
            </a:r>
            <a:r>
              <a:rPr sz="3200" spc="-5" dirty="0">
                <a:latin typeface="Schoolbook Uralic"/>
                <a:cs typeface="Schoolbook Uralic"/>
              </a:rPr>
              <a:t>tastes </a:t>
            </a:r>
            <a:r>
              <a:rPr sz="3200" dirty="0">
                <a:latin typeface="Schoolbook Uralic"/>
                <a:cs typeface="Schoolbook Uralic"/>
              </a:rPr>
              <a:t>like, </a:t>
            </a:r>
            <a:r>
              <a:rPr sz="3200" spc="-5" dirty="0">
                <a:latin typeface="Schoolbook Uralic"/>
                <a:cs typeface="Schoolbook Uralic"/>
              </a:rPr>
              <a:t>you are </a:t>
            </a:r>
            <a:r>
              <a:rPr sz="3200" dirty="0">
                <a:latin typeface="Schoolbook Uralic"/>
                <a:cs typeface="Schoolbook Uralic"/>
              </a:rPr>
              <a:t>describing </a:t>
            </a:r>
            <a:r>
              <a:rPr sz="3200" spc="-5" dirty="0">
                <a:latin typeface="Schoolbook Uralic"/>
                <a:cs typeface="Schoolbook Uralic"/>
              </a:rPr>
              <a:t>the  physical </a:t>
            </a:r>
            <a:r>
              <a:rPr sz="3200" dirty="0">
                <a:latin typeface="Schoolbook Uralic"/>
                <a:cs typeface="Schoolbook Uralic"/>
              </a:rPr>
              <a:t>properties.</a:t>
            </a:r>
            <a:endParaRPr sz="3200">
              <a:latin typeface="Schoolbook Uralic"/>
              <a:cs typeface="Schoolbook Ural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2400" y="4054475"/>
            <a:ext cx="6097905" cy="2505075"/>
            <a:chOff x="152400" y="4054475"/>
            <a:chExt cx="6097905" cy="2505075"/>
          </a:xfrm>
        </p:grpSpPr>
        <p:sp>
          <p:nvSpPr>
            <p:cNvPr id="6" name="object 6"/>
            <p:cNvSpPr/>
            <p:nvPr/>
          </p:nvSpPr>
          <p:spPr>
            <a:xfrm>
              <a:off x="152400" y="4592637"/>
              <a:ext cx="2505075" cy="13430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40076" y="5064125"/>
              <a:ext cx="2257425" cy="14954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35601" y="4054475"/>
              <a:ext cx="1314450" cy="19240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BE5C0935-4F4B-4EC2-B588-6F801034FFF4}"/>
              </a:ext>
            </a:extLst>
          </p:cNvPr>
          <p:cNvSpPr txBox="1"/>
          <p:nvPr/>
        </p:nvSpPr>
        <p:spPr>
          <a:xfrm>
            <a:off x="762000" y="9144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https://quizizz.com/admin/quiz/632c057aade69a001da5079c?source=quiz_share</a:t>
            </a:r>
          </a:p>
        </p:txBody>
      </p:sp>
    </p:spTree>
    <p:extLst>
      <p:ext uri="{BB962C8B-B14F-4D97-AF65-F5344CB8AC3E}">
        <p14:creationId xmlns:p14="http://schemas.microsoft.com/office/powerpoint/2010/main" val="298614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,016 Chemistry Lab Heating A Test Tube Images, Stock Photos &amp; Vectors |  Shutterstock">
            <a:extLst>
              <a:ext uri="{FF2B5EF4-FFF2-40B4-BE49-F238E27FC236}">
                <a16:creationId xmlns:a16="http://schemas.microsoft.com/office/drawing/2014/main" id="{EB9DFF74-D541-4279-A20C-FB413877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9" y="1524000"/>
            <a:ext cx="9307530" cy="668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6BBB7-228C-4A83-8F28-B60DC14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52400"/>
            <a:ext cx="9067800" cy="1969770"/>
          </a:xfrm>
        </p:spPr>
        <p:txBody>
          <a:bodyPr/>
          <a:lstStyle/>
          <a:p>
            <a:r>
              <a:rPr lang="en-US" sz="3200" b="1" spc="-5" dirty="0">
                <a:latin typeface="Schoolbook Uralic"/>
                <a:cs typeface="Schoolbook Uralic"/>
              </a:rPr>
              <a:t>Chemical </a:t>
            </a:r>
            <a:r>
              <a:rPr lang="en-US" sz="3200" b="1" dirty="0">
                <a:latin typeface="Schoolbook Uralic"/>
                <a:cs typeface="Schoolbook Uralic"/>
              </a:rPr>
              <a:t>Properties- </a:t>
            </a:r>
            <a:r>
              <a:rPr lang="en-US" sz="3200" dirty="0">
                <a:latin typeface="Schoolbook Uralic"/>
                <a:cs typeface="Schoolbook Uralic"/>
              </a:rPr>
              <a:t>Properties </a:t>
            </a:r>
            <a:r>
              <a:rPr lang="en-US" sz="3200" spc="-5" dirty="0">
                <a:latin typeface="Schoolbook Uralic"/>
                <a:cs typeface="Schoolbook Uralic"/>
              </a:rPr>
              <a:t>that </a:t>
            </a:r>
            <a:r>
              <a:rPr lang="en-US" sz="3200" dirty="0">
                <a:latin typeface="Schoolbook Uralic"/>
                <a:cs typeface="Schoolbook Uralic"/>
              </a:rPr>
              <a:t>determine  </a:t>
            </a:r>
            <a:r>
              <a:rPr lang="en-US" sz="3200" spc="-5" dirty="0">
                <a:latin typeface="Schoolbook Uralic"/>
                <a:cs typeface="Schoolbook Uralic"/>
              </a:rPr>
              <a:t>whether or not </a:t>
            </a:r>
            <a:r>
              <a:rPr lang="en-US" sz="3200" dirty="0">
                <a:latin typeface="Schoolbook Uralic"/>
                <a:cs typeface="Schoolbook Uralic"/>
              </a:rPr>
              <a:t>a </a:t>
            </a:r>
            <a:r>
              <a:rPr lang="en-US" sz="3200" spc="-5" dirty="0">
                <a:latin typeface="Schoolbook Uralic"/>
                <a:cs typeface="Schoolbook Uralic"/>
              </a:rPr>
              <a:t>substance will </a:t>
            </a:r>
            <a:r>
              <a:rPr lang="en-US" sz="3200" dirty="0">
                <a:latin typeface="Schoolbook Uralic"/>
                <a:cs typeface="Schoolbook Uralic"/>
              </a:rPr>
              <a:t>react</a:t>
            </a:r>
            <a:r>
              <a:rPr lang="en-US" sz="3200" spc="-60" dirty="0">
                <a:latin typeface="Schoolbook Uralic"/>
                <a:cs typeface="Schoolbook Uralic"/>
              </a:rPr>
              <a:t> </a:t>
            </a:r>
            <a:r>
              <a:rPr lang="en-US" sz="3200" dirty="0">
                <a:latin typeface="Schoolbook Uralic"/>
                <a:cs typeface="Schoolbook Uralic"/>
              </a:rPr>
              <a:t>chemically.</a:t>
            </a:r>
            <a:br>
              <a:rPr lang="en-US" sz="3200" dirty="0">
                <a:latin typeface="Schoolbook Uralic"/>
                <a:cs typeface="Schoolbook Uralic"/>
              </a:rPr>
            </a:b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09957-3157-4028-BA08-026420C0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540" y="1676400"/>
            <a:ext cx="3864396" cy="2954655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can only be measured by attempting to change the chemical identity of a material through a chemical reaction.</a:t>
            </a:r>
            <a:endParaRPr lang="en-PH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88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E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XAMPLES </a:t>
            </a:r>
            <a:r>
              <a:rPr sz="2400" dirty="0">
                <a:solidFill>
                  <a:srgbClr val="565F6C"/>
                </a:solidFill>
                <a:latin typeface="Schoolbook Uralic"/>
                <a:cs typeface="Schoolbook Uralic"/>
              </a:rPr>
              <a:t>OF </a:t>
            </a: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O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BSERVABLE </a:t>
            </a: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HYSICAL  </a:t>
            </a:r>
            <a:r>
              <a:rPr sz="30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ROPERTIES</a:t>
            </a:r>
            <a:endParaRPr sz="2400">
              <a:latin typeface="Schoolbook Uralic"/>
              <a:cs typeface="Schoolbook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3793" y="1324102"/>
            <a:ext cx="714883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95"/>
              </a:spcBef>
              <a:buClr>
                <a:srgbClr val="FD8537"/>
              </a:buClr>
              <a:buSzPct val="69642"/>
              <a:buFont typeface="Wingdings"/>
              <a:buChar char=""/>
              <a:tabLst>
                <a:tab pos="285750" algn="l"/>
              </a:tabLst>
            </a:pP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Malleability</a:t>
            </a:r>
            <a:r>
              <a:rPr sz="2800" spc="-5" dirty="0">
                <a:latin typeface="Schoolbook Uralic"/>
                <a:cs typeface="Schoolbook Uralic"/>
              </a:rPr>
              <a:t> - </a:t>
            </a:r>
            <a:r>
              <a:rPr sz="2800" spc="-10" dirty="0">
                <a:latin typeface="Schoolbook Uralic"/>
                <a:cs typeface="Schoolbook Uralic"/>
              </a:rPr>
              <a:t>the ability </a:t>
            </a:r>
            <a:r>
              <a:rPr sz="2800" spc="-5" dirty="0">
                <a:latin typeface="Schoolbook Uralic"/>
                <a:cs typeface="Schoolbook Uralic"/>
              </a:rPr>
              <a:t>of a substance </a:t>
            </a:r>
            <a:r>
              <a:rPr sz="2800" spc="-10" dirty="0">
                <a:latin typeface="Schoolbook Uralic"/>
                <a:cs typeface="Schoolbook Uralic"/>
              </a:rPr>
              <a:t>to  </a:t>
            </a:r>
            <a:r>
              <a:rPr sz="2800" spc="-5" dirty="0">
                <a:latin typeface="Schoolbook Uralic"/>
                <a:cs typeface="Schoolbook Uralic"/>
              </a:rPr>
              <a:t>be </a:t>
            </a:r>
            <a:r>
              <a:rPr sz="2800" spc="-10" dirty="0">
                <a:latin typeface="Schoolbook Uralic"/>
                <a:cs typeface="Schoolbook Uralic"/>
              </a:rPr>
              <a:t>pounded into </a:t>
            </a:r>
            <a:r>
              <a:rPr sz="2800" spc="-5" dirty="0">
                <a:latin typeface="Schoolbook Uralic"/>
                <a:cs typeface="Schoolbook Uralic"/>
              </a:rPr>
              <a:t>thin</a:t>
            </a:r>
            <a:r>
              <a:rPr sz="2800" spc="40" dirty="0">
                <a:latin typeface="Schoolbook Uralic"/>
                <a:cs typeface="Schoolbook Uralic"/>
              </a:rPr>
              <a:t> </a:t>
            </a:r>
            <a:r>
              <a:rPr sz="2800" spc="-5" dirty="0">
                <a:latin typeface="Schoolbook Uralic"/>
                <a:cs typeface="Schoolbook Uralic"/>
              </a:rPr>
              <a:t>sheets.</a:t>
            </a:r>
            <a:endParaRPr sz="2800" dirty="0">
              <a:latin typeface="Schoolbook Uralic"/>
              <a:cs typeface="Schoolbook Ural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99000" y="4408487"/>
            <a:ext cx="3465829" cy="1739900"/>
            <a:chOff x="4699000" y="4408487"/>
            <a:chExt cx="3465829" cy="1739900"/>
          </a:xfrm>
        </p:grpSpPr>
        <p:sp>
          <p:nvSpPr>
            <p:cNvPr id="5" name="object 5"/>
            <p:cNvSpPr/>
            <p:nvPr/>
          </p:nvSpPr>
          <p:spPr>
            <a:xfrm>
              <a:off x="5926200" y="4408487"/>
              <a:ext cx="2238375" cy="1739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99000" y="4799012"/>
              <a:ext cx="1200150" cy="12001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172200" y="2876550"/>
            <a:ext cx="1905000" cy="1171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1000" y="2325751"/>
            <a:ext cx="3429000" cy="2157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825" y="4905375"/>
            <a:ext cx="1590675" cy="11906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86000" y="4799012"/>
            <a:ext cx="2181225" cy="15430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14800" y="2817748"/>
            <a:ext cx="1590675" cy="1590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F56623D-F44D-4A15-81AF-6450CDBA6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Physical Properties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8F8D8C2-0DD5-4F56-BB90-8897D63CCFF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8382000" cy="1828800"/>
          </a:xfrm>
        </p:spPr>
        <p:txBody>
          <a:bodyPr/>
          <a:lstStyle/>
          <a:p>
            <a:r>
              <a:rPr lang="en-US" altLang="en-US" sz="2800" b="1" u="sng"/>
              <a:t>Malleability: </a:t>
            </a:r>
            <a:r>
              <a:rPr lang="en-US" altLang="en-US" sz="2800"/>
              <a:t>The ability to be pressed or pounded into a thin sheet</a:t>
            </a:r>
          </a:p>
          <a:p>
            <a:r>
              <a:rPr lang="en-US" altLang="en-US" sz="2800"/>
              <a:t>Tin foil</a:t>
            </a:r>
          </a:p>
        </p:txBody>
      </p:sp>
      <p:pic>
        <p:nvPicPr>
          <p:cNvPr id="14341" name="Picture 5" descr="See full size image">
            <a:hlinkClick r:id="rId3"/>
            <a:extLst>
              <a:ext uri="{FF2B5EF4-FFF2-40B4-BE49-F238E27FC236}">
                <a16:creationId xmlns:a16="http://schemas.microsoft.com/office/drawing/2014/main" id="{2E51CA69-9A71-45B3-98A0-FD41B9918B4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1400" y="3124200"/>
            <a:ext cx="4648200" cy="28956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43" name="Rectangle 7">
            <a:extLst>
              <a:ext uri="{FF2B5EF4-FFF2-40B4-BE49-F238E27FC236}">
                <a16:creationId xmlns:a16="http://schemas.microsoft.com/office/drawing/2014/main" id="{313334AD-3C5F-4453-A2CA-02D0AEE52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6172200"/>
            <a:ext cx="6096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  <a:hlinkClick r:id="rId5"/>
              </a:rPr>
              <a:t>www.questiontechnology.org/blog/offtopic/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28A33-8C9F-4F7C-94B0-EDBCCA6C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CA73B-AF9F-470D-84BB-0420098F8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50" name="Picture 2" descr="Brittleness - Lessons - Blendspace">
            <a:extLst>
              <a:ext uri="{FF2B5EF4-FFF2-40B4-BE49-F238E27FC236}">
                <a16:creationId xmlns:a16="http://schemas.microsoft.com/office/drawing/2014/main" id="{797A5501-C7F6-4D04-ACA3-E585EC58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332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46EA1-5A06-417F-BFA7-86D506E5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41077-AD5B-46F2-AE67-44DF841C7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9A45D-0B68-442C-BB2B-475C1696B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2" y="1828800"/>
            <a:ext cx="8568687" cy="460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77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029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E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XAMPLES </a:t>
            </a:r>
            <a:r>
              <a:rPr sz="2400" dirty="0">
                <a:solidFill>
                  <a:srgbClr val="565F6C"/>
                </a:solidFill>
                <a:latin typeface="Schoolbook Uralic"/>
                <a:cs typeface="Schoolbook Uralic"/>
              </a:rPr>
              <a:t>OF </a:t>
            </a: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O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BSERVABLE </a:t>
            </a: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HYSICAL  </a:t>
            </a:r>
            <a:r>
              <a:rPr sz="30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ROPERTIES</a:t>
            </a:r>
            <a:endParaRPr sz="2400">
              <a:latin typeface="Schoolbook Uralic"/>
              <a:cs typeface="Schoolbook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8978"/>
            <a:ext cx="7056755" cy="24057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</a:tabLst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Color</a:t>
            </a:r>
            <a:r>
              <a:rPr sz="2400" spc="-5" dirty="0">
                <a:latin typeface="Schoolbook Uralic"/>
                <a:cs typeface="Schoolbook Uralic"/>
              </a:rPr>
              <a:t>: The </a:t>
            </a:r>
            <a:r>
              <a:rPr sz="2400" dirty="0">
                <a:latin typeface="Schoolbook Uralic"/>
                <a:cs typeface="Schoolbook Uralic"/>
              </a:rPr>
              <a:t>color of </a:t>
            </a:r>
            <a:r>
              <a:rPr sz="2400" spc="-5" dirty="0">
                <a:latin typeface="Schoolbook Uralic"/>
                <a:cs typeface="Schoolbook Uralic"/>
              </a:rPr>
              <a:t>object </a:t>
            </a:r>
            <a:r>
              <a:rPr sz="2400" dirty="0">
                <a:latin typeface="Schoolbook Uralic"/>
                <a:cs typeface="Schoolbook Uralic"/>
              </a:rPr>
              <a:t>can </a:t>
            </a:r>
            <a:r>
              <a:rPr sz="2400" spc="-5" dirty="0">
                <a:latin typeface="Schoolbook Uralic"/>
                <a:cs typeface="Schoolbook Uralic"/>
              </a:rPr>
              <a:t>be </a:t>
            </a:r>
            <a:r>
              <a:rPr sz="2400" dirty="0">
                <a:latin typeface="Schoolbook Uralic"/>
                <a:cs typeface="Schoolbook Uralic"/>
              </a:rPr>
              <a:t>seen </a:t>
            </a:r>
            <a:r>
              <a:rPr sz="2400" spc="-5" dirty="0">
                <a:latin typeface="Schoolbook Uralic"/>
                <a:cs typeface="Schoolbook Uralic"/>
              </a:rPr>
              <a:t>and is</a:t>
            </a:r>
            <a:r>
              <a:rPr sz="2400" spc="-90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a</a:t>
            </a:r>
            <a:r>
              <a:rPr lang="en-US" sz="2400" dirty="0">
                <a:latin typeface="Schoolbook Uralic"/>
                <a:cs typeface="Schoolbook Uralic"/>
              </a:rPr>
              <a:t> </a:t>
            </a:r>
            <a:r>
              <a:rPr sz="2400" spc="-5" dirty="0">
                <a:latin typeface="Schoolbook Uralic"/>
                <a:cs typeface="Schoolbook Uralic"/>
              </a:rPr>
              <a:t>physical property </a:t>
            </a:r>
            <a:r>
              <a:rPr sz="2400" dirty="0">
                <a:latin typeface="Schoolbook Uralic"/>
                <a:cs typeface="Schoolbook Uralic"/>
              </a:rPr>
              <a:t>of</a:t>
            </a:r>
            <a:r>
              <a:rPr sz="2400" spc="-55" dirty="0">
                <a:latin typeface="Schoolbook Uralic"/>
                <a:cs typeface="Schoolbook Uralic"/>
              </a:rPr>
              <a:t> </a:t>
            </a:r>
            <a:r>
              <a:rPr sz="2400" spc="-5" dirty="0">
                <a:latin typeface="Schoolbook Uralic"/>
                <a:cs typeface="Schoolbook Uralic"/>
              </a:rPr>
              <a:t>matter.</a:t>
            </a:r>
            <a:endParaRPr sz="2400" dirty="0">
              <a:latin typeface="Schoolbook Uralic"/>
              <a:cs typeface="Schoolbook Ural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50" dirty="0">
              <a:latin typeface="Schoolbook Uralic"/>
              <a:cs typeface="Schoolbook Uralic"/>
            </a:endParaRPr>
          </a:p>
          <a:p>
            <a:pPr marL="285115" marR="5080" indent="-273050">
              <a:lnSpc>
                <a:spcPct val="100000"/>
              </a:lnSpc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  <a:tab pos="5471160" algn="l"/>
              </a:tabLst>
            </a:pPr>
            <a:r>
              <a:rPr sz="2400" spc="-5" dirty="0">
                <a:latin typeface="Schoolbook Uralic"/>
                <a:cs typeface="Schoolbook Uralic"/>
              </a:rPr>
              <a:t>Color </a:t>
            </a:r>
            <a:r>
              <a:rPr sz="2400" dirty="0">
                <a:latin typeface="Schoolbook Uralic"/>
                <a:cs typeface="Schoolbook Uralic"/>
              </a:rPr>
              <a:t>can help identify</a:t>
            </a:r>
            <a:r>
              <a:rPr sz="2400" spc="-60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a</a:t>
            </a:r>
            <a:r>
              <a:rPr sz="2400" spc="-5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substance.	</a:t>
            </a:r>
            <a:r>
              <a:rPr sz="2400" spc="-5" dirty="0">
                <a:latin typeface="Schoolbook Uralic"/>
                <a:cs typeface="Schoolbook Uralic"/>
              </a:rPr>
              <a:t>For  example, </a:t>
            </a:r>
            <a:r>
              <a:rPr sz="2400" dirty="0">
                <a:latin typeface="Schoolbook Uralic"/>
                <a:cs typeface="Schoolbook Uralic"/>
              </a:rPr>
              <a:t>sulfur </a:t>
            </a:r>
            <a:r>
              <a:rPr sz="2400" spc="-5" dirty="0">
                <a:latin typeface="Schoolbook Uralic"/>
                <a:cs typeface="Schoolbook Uralic"/>
              </a:rPr>
              <a:t>is </a:t>
            </a:r>
            <a:r>
              <a:rPr sz="2400" dirty="0">
                <a:latin typeface="Schoolbook Uralic"/>
                <a:cs typeface="Schoolbook Uralic"/>
              </a:rPr>
              <a:t>usually </a:t>
            </a:r>
            <a:r>
              <a:rPr sz="2400" spc="-5" dirty="0">
                <a:latin typeface="Schoolbook Uralic"/>
                <a:cs typeface="Schoolbook Uralic"/>
              </a:rPr>
              <a:t>yellow in color,</a:t>
            </a:r>
            <a:r>
              <a:rPr sz="2400" spc="-150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iodine  </a:t>
            </a:r>
            <a:r>
              <a:rPr sz="2400" spc="-5" dirty="0">
                <a:latin typeface="Schoolbook Uralic"/>
                <a:cs typeface="Schoolbook Uralic"/>
              </a:rPr>
              <a:t>is </a:t>
            </a:r>
            <a:r>
              <a:rPr sz="2400" dirty="0">
                <a:latin typeface="Schoolbook Uralic"/>
                <a:cs typeface="Schoolbook Uralic"/>
              </a:rPr>
              <a:t>usually red </a:t>
            </a:r>
            <a:r>
              <a:rPr sz="2400" spc="-5" dirty="0">
                <a:latin typeface="Schoolbook Uralic"/>
                <a:cs typeface="Schoolbook Uralic"/>
              </a:rPr>
              <a:t>in</a:t>
            </a:r>
            <a:r>
              <a:rPr sz="2400" spc="-55" dirty="0">
                <a:latin typeface="Schoolbook Uralic"/>
                <a:cs typeface="Schoolbook Uralic"/>
              </a:rPr>
              <a:t> </a:t>
            </a:r>
            <a:r>
              <a:rPr sz="2400" spc="-5" dirty="0">
                <a:latin typeface="Schoolbook Uralic"/>
                <a:cs typeface="Schoolbook Uralic"/>
              </a:rPr>
              <a:t>color.</a:t>
            </a:r>
            <a:endParaRPr sz="2400" dirty="0">
              <a:latin typeface="Schoolbook Uralic"/>
              <a:cs typeface="Schoolbook Ural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4191000"/>
            <a:ext cx="2644775" cy="198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3938651"/>
            <a:ext cx="2111375" cy="2109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87092" y="6316471"/>
            <a:ext cx="698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Schoolbook Uralic"/>
                <a:cs typeface="Schoolbook Uralic"/>
              </a:rPr>
              <a:t>S</a:t>
            </a:r>
            <a:r>
              <a:rPr sz="1800" spc="-5" dirty="0">
                <a:latin typeface="Schoolbook Uralic"/>
                <a:cs typeface="Schoolbook Uralic"/>
              </a:rPr>
              <a:t>ulfur</a:t>
            </a:r>
            <a:endParaRPr sz="1800">
              <a:latin typeface="Schoolbook Uralic"/>
              <a:cs typeface="Schoolbook Ural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2800" y="6203696"/>
            <a:ext cx="690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choolbook Uralic"/>
                <a:cs typeface="Schoolbook Uralic"/>
              </a:rPr>
              <a:t>Iodine</a:t>
            </a:r>
            <a:endParaRPr sz="1800">
              <a:latin typeface="Schoolbook Uralic"/>
              <a:cs typeface="Schoolbook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2928" rIns="0" bIns="0" rtlCol="0">
            <a:spAutoFit/>
          </a:bodyPr>
          <a:lstStyle/>
          <a:p>
            <a:pPr marL="4445" marR="508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E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XAMPLES </a:t>
            </a:r>
            <a:r>
              <a:rPr sz="2400" dirty="0">
                <a:solidFill>
                  <a:srgbClr val="565F6C"/>
                </a:solidFill>
                <a:latin typeface="Schoolbook Uralic"/>
                <a:cs typeface="Schoolbook Uralic"/>
              </a:rPr>
              <a:t>OF </a:t>
            </a: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O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BSERVABLE </a:t>
            </a: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HYSICAL  </a:t>
            </a:r>
            <a:r>
              <a:rPr sz="30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ROPERTIES</a:t>
            </a:r>
            <a:endParaRPr sz="2400" dirty="0">
              <a:latin typeface="Schoolbook Uralic"/>
              <a:cs typeface="Schoolbook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8978"/>
            <a:ext cx="837946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  <a:tab pos="1236980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Odor</a:t>
            </a:r>
            <a:r>
              <a:rPr sz="2400" dirty="0">
                <a:latin typeface="Schoolbook Uralic"/>
                <a:cs typeface="Schoolbook Uralic"/>
              </a:rPr>
              <a:t>:	The smell or odor </a:t>
            </a:r>
            <a:r>
              <a:rPr sz="2400" spc="-5" dirty="0">
                <a:latin typeface="Schoolbook Uralic"/>
                <a:cs typeface="Schoolbook Uralic"/>
              </a:rPr>
              <a:t>an object gives </a:t>
            </a:r>
            <a:r>
              <a:rPr sz="2400" dirty="0">
                <a:latin typeface="Schoolbook Uralic"/>
                <a:cs typeface="Schoolbook Uralic"/>
              </a:rPr>
              <a:t>off</a:t>
            </a:r>
            <a:r>
              <a:rPr sz="2400" spc="-120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can</a:t>
            </a:r>
          </a:p>
          <a:p>
            <a:pPr marL="285115">
              <a:lnSpc>
                <a:spcPct val="100000"/>
              </a:lnSpc>
            </a:pPr>
            <a:r>
              <a:rPr sz="2400" spc="-5" dirty="0">
                <a:latin typeface="Schoolbook Uralic"/>
                <a:cs typeface="Schoolbook Uralic"/>
              </a:rPr>
              <a:t>also </a:t>
            </a:r>
            <a:r>
              <a:rPr sz="2400" dirty="0">
                <a:latin typeface="Schoolbook Uralic"/>
                <a:cs typeface="Schoolbook Uralic"/>
              </a:rPr>
              <a:t>help identify a</a:t>
            </a:r>
            <a:r>
              <a:rPr sz="2400" spc="-75" dirty="0">
                <a:latin typeface="Schoolbook Uralic"/>
                <a:cs typeface="Schoolbook Uralic"/>
              </a:rPr>
              <a:t> </a:t>
            </a:r>
            <a:r>
              <a:rPr sz="2400" spc="-5" dirty="0">
                <a:latin typeface="Schoolbook Uralic"/>
                <a:cs typeface="Schoolbook Uralic"/>
              </a:rPr>
              <a:t>substance.</a:t>
            </a:r>
            <a:endParaRPr lang="en-US" sz="2400" spc="-5" dirty="0">
              <a:latin typeface="Schoolbook Uralic"/>
              <a:cs typeface="Schoolbook Uralic"/>
            </a:endParaRPr>
          </a:p>
          <a:p>
            <a:pPr marL="285115">
              <a:lnSpc>
                <a:spcPct val="100000"/>
              </a:lnSpc>
            </a:pPr>
            <a:r>
              <a:rPr sz="2400" dirty="0">
                <a:latin typeface="Schoolbook Uralic"/>
                <a:cs typeface="Schoolbook Uralic"/>
              </a:rPr>
              <a:t>For </a:t>
            </a:r>
            <a:r>
              <a:rPr sz="2400" spc="-5" dirty="0">
                <a:latin typeface="Schoolbook Uralic"/>
                <a:cs typeface="Schoolbook Uralic"/>
              </a:rPr>
              <a:t>example, </a:t>
            </a:r>
            <a:r>
              <a:rPr sz="2400" dirty="0">
                <a:latin typeface="Schoolbook Uralic"/>
                <a:cs typeface="Schoolbook Uralic"/>
              </a:rPr>
              <a:t>sulfur has a </a:t>
            </a:r>
            <a:r>
              <a:rPr sz="2400" spc="-5" dirty="0">
                <a:latin typeface="Schoolbook Uralic"/>
                <a:cs typeface="Schoolbook Uralic"/>
              </a:rPr>
              <a:t>rotten </a:t>
            </a:r>
            <a:r>
              <a:rPr sz="2400" dirty="0">
                <a:latin typeface="Schoolbook Uralic"/>
                <a:cs typeface="Schoolbook Uralic"/>
              </a:rPr>
              <a:t>egg smell,  </a:t>
            </a:r>
            <a:r>
              <a:rPr sz="2400" spc="-5" dirty="0">
                <a:latin typeface="Schoolbook Uralic"/>
                <a:cs typeface="Schoolbook Uralic"/>
              </a:rPr>
              <a:t>vinegar has </a:t>
            </a:r>
            <a:r>
              <a:rPr sz="2400" dirty="0">
                <a:latin typeface="Schoolbook Uralic"/>
                <a:cs typeface="Schoolbook Uralic"/>
              </a:rPr>
              <a:t>a </a:t>
            </a:r>
            <a:r>
              <a:rPr sz="2400" spc="-5" dirty="0">
                <a:latin typeface="Schoolbook Uralic"/>
                <a:cs typeface="Schoolbook Uralic"/>
              </a:rPr>
              <a:t>very acidic </a:t>
            </a:r>
            <a:r>
              <a:rPr sz="2400" dirty="0">
                <a:latin typeface="Schoolbook Uralic"/>
                <a:cs typeface="Schoolbook Uralic"/>
              </a:rPr>
              <a:t>smell, </a:t>
            </a:r>
            <a:r>
              <a:rPr sz="2400" spc="-5" dirty="0">
                <a:latin typeface="Schoolbook Uralic"/>
                <a:cs typeface="Schoolbook Uralic"/>
              </a:rPr>
              <a:t>and chlorine</a:t>
            </a:r>
            <a:r>
              <a:rPr sz="2400" spc="-105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has  a </a:t>
            </a:r>
            <a:r>
              <a:rPr sz="2400" spc="-5" dirty="0">
                <a:latin typeface="Schoolbook Uralic"/>
                <a:cs typeface="Schoolbook Uralic"/>
              </a:rPr>
              <a:t>very </a:t>
            </a:r>
            <a:r>
              <a:rPr sz="2400" dirty="0">
                <a:latin typeface="Schoolbook Uralic"/>
                <a:cs typeface="Schoolbook Uralic"/>
              </a:rPr>
              <a:t>strong </a:t>
            </a:r>
            <a:r>
              <a:rPr sz="2400" spc="-5" dirty="0">
                <a:latin typeface="Schoolbook Uralic"/>
                <a:cs typeface="Schoolbook Uralic"/>
              </a:rPr>
              <a:t>bleach</a:t>
            </a:r>
            <a:r>
              <a:rPr sz="2400" spc="-55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smell.</a:t>
            </a:r>
          </a:p>
        </p:txBody>
      </p:sp>
      <p:sp>
        <p:nvSpPr>
          <p:cNvPr id="4" name="object 4"/>
          <p:cNvSpPr/>
          <p:nvPr/>
        </p:nvSpPr>
        <p:spPr>
          <a:xfrm>
            <a:off x="547687" y="3962336"/>
            <a:ext cx="1438275" cy="2205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1846" y="4154487"/>
            <a:ext cx="1103645" cy="2047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5826" y="4098925"/>
            <a:ext cx="1714500" cy="2159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96000" y="3759200"/>
            <a:ext cx="2247900" cy="14954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029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E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XAMPLES </a:t>
            </a:r>
            <a:r>
              <a:rPr sz="2400" dirty="0">
                <a:solidFill>
                  <a:srgbClr val="565F6C"/>
                </a:solidFill>
                <a:latin typeface="Schoolbook Uralic"/>
                <a:cs typeface="Schoolbook Uralic"/>
              </a:rPr>
              <a:t>OF </a:t>
            </a: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O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BSERVABLE </a:t>
            </a: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HYSICAL  </a:t>
            </a:r>
            <a:r>
              <a:rPr sz="30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ROPERTIES</a:t>
            </a:r>
            <a:endParaRPr sz="2400">
              <a:latin typeface="Schoolbook Uralic"/>
              <a:cs typeface="Schoolbook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792" y="1401989"/>
            <a:ext cx="7769860" cy="15029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  <a:tab pos="4900930" algn="l"/>
              </a:tabLst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Conductor</a:t>
            </a:r>
            <a:r>
              <a:rPr sz="2400" spc="-5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of </a:t>
            </a:r>
            <a:r>
              <a:rPr sz="2400" spc="-5" dirty="0">
                <a:latin typeface="Schoolbook Uralic"/>
                <a:cs typeface="Schoolbook Uralic"/>
              </a:rPr>
              <a:t>heat</a:t>
            </a:r>
            <a:r>
              <a:rPr sz="2400" spc="5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or</a:t>
            </a:r>
            <a:r>
              <a:rPr sz="2400" spc="15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electricity:	The </a:t>
            </a:r>
            <a:r>
              <a:rPr sz="2400" spc="-5" dirty="0">
                <a:latin typeface="Schoolbook Uralic"/>
                <a:cs typeface="Schoolbook Uralic"/>
              </a:rPr>
              <a:t>ability</a:t>
            </a:r>
            <a:r>
              <a:rPr sz="2400" spc="-95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for  heat </a:t>
            </a:r>
            <a:r>
              <a:rPr sz="2400" spc="-5" dirty="0">
                <a:latin typeface="Schoolbook Uralic"/>
                <a:cs typeface="Schoolbook Uralic"/>
              </a:rPr>
              <a:t>and electricity to pass through an </a:t>
            </a:r>
            <a:r>
              <a:rPr sz="2400" dirty="0">
                <a:latin typeface="Schoolbook Uralic"/>
                <a:cs typeface="Schoolbook Uralic"/>
              </a:rPr>
              <a:t>object  easily.</a:t>
            </a:r>
            <a:endParaRPr lang="en-US" sz="2400" dirty="0">
              <a:latin typeface="Schoolbook Uralic"/>
              <a:cs typeface="Schoolbook Uralic"/>
            </a:endParaRPr>
          </a:p>
          <a:p>
            <a:pPr marL="285115" marR="5080" indent="-273050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  <a:tab pos="4900930" algn="l"/>
              </a:tabLst>
            </a:pPr>
            <a:r>
              <a:rPr sz="2400" b="1" spc="-5" dirty="0">
                <a:latin typeface="Schoolbook Uralic"/>
                <a:cs typeface="Schoolbook Uralic"/>
              </a:rPr>
              <a:t>Metals </a:t>
            </a:r>
            <a:r>
              <a:rPr sz="2400" spc="-5" dirty="0">
                <a:latin typeface="Schoolbook Uralic"/>
                <a:cs typeface="Schoolbook Uralic"/>
              </a:rPr>
              <a:t>are </a:t>
            </a:r>
            <a:r>
              <a:rPr sz="2400" dirty="0">
                <a:latin typeface="Schoolbook Uralic"/>
                <a:cs typeface="Schoolbook Uralic"/>
              </a:rPr>
              <a:t>usually </a:t>
            </a:r>
            <a:r>
              <a:rPr sz="2400" spc="-5" dirty="0">
                <a:latin typeface="Schoolbook Uralic"/>
                <a:cs typeface="Schoolbook Uralic"/>
              </a:rPr>
              <a:t>the best conductors </a:t>
            </a:r>
            <a:r>
              <a:rPr sz="2400" dirty="0">
                <a:latin typeface="Schoolbook Uralic"/>
                <a:cs typeface="Schoolbook Uralic"/>
              </a:rPr>
              <a:t>of</a:t>
            </a:r>
            <a:r>
              <a:rPr sz="2400" spc="-70" dirty="0">
                <a:latin typeface="Schoolbook Uralic"/>
                <a:cs typeface="Schoolbook Uralic"/>
              </a:rPr>
              <a:t> </a:t>
            </a:r>
            <a:r>
              <a:rPr sz="2400" spc="-5" dirty="0">
                <a:latin typeface="Schoolbook Uralic"/>
                <a:cs typeface="Schoolbook Uralic"/>
              </a:rPr>
              <a:t>heat  and</a:t>
            </a:r>
            <a:r>
              <a:rPr sz="2400" spc="-20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electricity.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52400" y="3581400"/>
            <a:ext cx="3402329" cy="3054350"/>
            <a:chOff x="152400" y="3581400"/>
            <a:chExt cx="3402329" cy="3054350"/>
          </a:xfrm>
        </p:grpSpPr>
        <p:sp>
          <p:nvSpPr>
            <p:cNvPr id="5" name="object 5"/>
            <p:cNvSpPr/>
            <p:nvPr/>
          </p:nvSpPr>
          <p:spPr>
            <a:xfrm>
              <a:off x="152400" y="3581400"/>
              <a:ext cx="3402076" cy="1524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7062" y="5140325"/>
              <a:ext cx="2247900" cy="14954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733800" y="3722687"/>
            <a:ext cx="2486025" cy="2765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6477000" y="3163823"/>
            <a:ext cx="2124075" cy="2922905"/>
            <a:chOff x="6477000" y="3163823"/>
            <a:chExt cx="2124075" cy="2922905"/>
          </a:xfrm>
        </p:grpSpPr>
        <p:sp>
          <p:nvSpPr>
            <p:cNvPr id="9" name="object 9"/>
            <p:cNvSpPr/>
            <p:nvPr/>
          </p:nvSpPr>
          <p:spPr>
            <a:xfrm>
              <a:off x="6781800" y="3163823"/>
              <a:ext cx="1819275" cy="18192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77000" y="4495799"/>
              <a:ext cx="2124075" cy="15906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029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E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XAMPLES </a:t>
            </a:r>
            <a:r>
              <a:rPr sz="2400" dirty="0">
                <a:solidFill>
                  <a:srgbClr val="565F6C"/>
                </a:solidFill>
                <a:latin typeface="Schoolbook Uralic"/>
                <a:cs typeface="Schoolbook Uralic"/>
              </a:rPr>
              <a:t>OF </a:t>
            </a: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O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BSERVABLE </a:t>
            </a: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HYSICAL  </a:t>
            </a:r>
            <a:r>
              <a:rPr sz="30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ROPERTIES</a:t>
            </a:r>
            <a:endParaRPr sz="2400" dirty="0">
              <a:latin typeface="Schoolbook Uralic"/>
              <a:cs typeface="Schoolbook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116" y="1340888"/>
            <a:ext cx="7563083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</a:tabLst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Insulator</a:t>
            </a:r>
            <a:r>
              <a:rPr sz="2400" spc="-5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of </a:t>
            </a:r>
            <a:r>
              <a:rPr sz="2400" spc="-5" dirty="0">
                <a:latin typeface="Schoolbook Uralic"/>
                <a:cs typeface="Schoolbook Uralic"/>
              </a:rPr>
              <a:t>heat </a:t>
            </a:r>
            <a:r>
              <a:rPr sz="2400" dirty="0">
                <a:latin typeface="Schoolbook Uralic"/>
                <a:cs typeface="Schoolbook Uralic"/>
              </a:rPr>
              <a:t>or electricity: when </a:t>
            </a:r>
            <a:r>
              <a:rPr sz="2400" spc="-5" dirty="0">
                <a:latin typeface="Schoolbook Uralic"/>
                <a:cs typeface="Schoolbook Uralic"/>
              </a:rPr>
              <a:t>an</a:t>
            </a:r>
            <a:r>
              <a:rPr sz="2400" spc="-125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object</a:t>
            </a:r>
            <a:r>
              <a:rPr lang="en-US" sz="2400" dirty="0">
                <a:latin typeface="Schoolbook Uralic"/>
                <a:cs typeface="Schoolbook Uralic"/>
              </a:rPr>
              <a:t> </a:t>
            </a:r>
            <a:r>
              <a:rPr sz="2400" spc="-5" dirty="0">
                <a:latin typeface="Schoolbook Uralic"/>
                <a:cs typeface="Schoolbook Uralic"/>
              </a:rPr>
              <a:t>passes </a:t>
            </a:r>
            <a:r>
              <a:rPr sz="2400" dirty="0">
                <a:latin typeface="Schoolbook Uralic"/>
                <a:cs typeface="Schoolbook Uralic"/>
              </a:rPr>
              <a:t>heat </a:t>
            </a:r>
            <a:r>
              <a:rPr sz="2400" spc="-5" dirty="0">
                <a:latin typeface="Schoolbook Uralic"/>
                <a:cs typeface="Schoolbook Uralic"/>
              </a:rPr>
              <a:t>and </a:t>
            </a:r>
            <a:r>
              <a:rPr sz="2400" dirty="0">
                <a:latin typeface="Schoolbook Uralic"/>
                <a:cs typeface="Schoolbook Uralic"/>
              </a:rPr>
              <a:t>electricity</a:t>
            </a:r>
            <a:r>
              <a:rPr sz="2400" spc="-65" dirty="0">
                <a:latin typeface="Schoolbook Uralic"/>
                <a:cs typeface="Schoolbook Uralic"/>
              </a:rPr>
              <a:t> </a:t>
            </a:r>
            <a:r>
              <a:rPr sz="2400" spc="-5" dirty="0">
                <a:latin typeface="Schoolbook Uralic"/>
                <a:cs typeface="Schoolbook Uralic"/>
              </a:rPr>
              <a:t>poorly.</a:t>
            </a:r>
            <a:endParaRPr lang="en-US" sz="2400" spc="-5" dirty="0">
              <a:latin typeface="Schoolbook Uralic"/>
              <a:cs typeface="Schoolbook Uralic"/>
            </a:endParaRPr>
          </a:p>
          <a:p>
            <a:pPr marL="285115">
              <a:lnSpc>
                <a:spcPct val="100000"/>
              </a:lnSpc>
            </a:pPr>
            <a:r>
              <a:rPr sz="2400" b="1" spc="-5" dirty="0">
                <a:latin typeface="Schoolbook Uralic"/>
                <a:cs typeface="Schoolbook Uralic"/>
              </a:rPr>
              <a:t>Nonmetals </a:t>
            </a:r>
            <a:r>
              <a:rPr sz="2400" spc="-5" dirty="0">
                <a:latin typeface="Schoolbook Uralic"/>
                <a:cs typeface="Schoolbook Uralic"/>
              </a:rPr>
              <a:t>are </a:t>
            </a:r>
            <a:r>
              <a:rPr sz="2400" dirty="0">
                <a:latin typeface="Schoolbook Uralic"/>
                <a:cs typeface="Schoolbook Uralic"/>
              </a:rPr>
              <a:t>usually </a:t>
            </a:r>
            <a:r>
              <a:rPr sz="2400" spc="-5" dirty="0">
                <a:latin typeface="Schoolbook Uralic"/>
                <a:cs typeface="Schoolbook Uralic"/>
              </a:rPr>
              <a:t>good</a:t>
            </a:r>
            <a:r>
              <a:rPr sz="2400" spc="-60" dirty="0">
                <a:latin typeface="Schoolbook Uralic"/>
                <a:cs typeface="Schoolbook Uralic"/>
              </a:rPr>
              <a:t> </a:t>
            </a:r>
            <a:r>
              <a:rPr sz="2400" spc="-5" dirty="0">
                <a:latin typeface="Schoolbook Uralic"/>
                <a:cs typeface="Schoolbook Uralic"/>
              </a:rPr>
              <a:t>insulators.</a:t>
            </a:r>
            <a:endParaRPr sz="2400" dirty="0">
              <a:latin typeface="Schoolbook Uralic"/>
              <a:cs typeface="Schoolbook Ural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4724400"/>
            <a:ext cx="2857500" cy="160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800" y="3038475"/>
            <a:ext cx="1524000" cy="1381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962400" y="2811398"/>
            <a:ext cx="4605655" cy="3851910"/>
            <a:chOff x="3962400" y="2811398"/>
            <a:chExt cx="4605655" cy="3851910"/>
          </a:xfrm>
        </p:grpSpPr>
        <p:sp>
          <p:nvSpPr>
            <p:cNvPr id="7" name="object 7"/>
            <p:cNvSpPr/>
            <p:nvPr/>
          </p:nvSpPr>
          <p:spPr>
            <a:xfrm>
              <a:off x="3962400" y="4386262"/>
              <a:ext cx="3295650" cy="2276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81800" y="2811398"/>
              <a:ext cx="1786001" cy="15621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62357" y="2999215"/>
              <a:ext cx="768159" cy="1124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133600" y="2939923"/>
            <a:ext cx="1439926" cy="1646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029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E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XAMPLES </a:t>
            </a:r>
            <a:r>
              <a:rPr sz="2400" dirty="0">
                <a:solidFill>
                  <a:srgbClr val="565F6C"/>
                </a:solidFill>
                <a:latin typeface="Schoolbook Uralic"/>
                <a:cs typeface="Schoolbook Uralic"/>
              </a:rPr>
              <a:t>OF </a:t>
            </a: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O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BSERVABLE </a:t>
            </a: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HYSICAL  </a:t>
            </a:r>
            <a:r>
              <a:rPr sz="30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ROPERTIES</a:t>
            </a:r>
            <a:endParaRPr sz="2400">
              <a:latin typeface="Schoolbook Uralic"/>
              <a:cs typeface="Schoolbook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8978"/>
            <a:ext cx="723328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Ductility</a:t>
            </a:r>
            <a:r>
              <a:rPr sz="2400" dirty="0">
                <a:latin typeface="Schoolbook Uralic"/>
                <a:cs typeface="Schoolbook Uralic"/>
              </a:rPr>
              <a:t> - </a:t>
            </a:r>
            <a:r>
              <a:rPr sz="2400" spc="-5" dirty="0">
                <a:latin typeface="Schoolbook Uralic"/>
                <a:cs typeface="Schoolbook Uralic"/>
              </a:rPr>
              <a:t>the ability to be drawn </a:t>
            </a:r>
            <a:r>
              <a:rPr sz="2400" dirty="0">
                <a:latin typeface="Schoolbook Uralic"/>
                <a:cs typeface="Schoolbook Uralic"/>
              </a:rPr>
              <a:t>or </a:t>
            </a:r>
            <a:r>
              <a:rPr sz="2400" spc="-5" dirty="0">
                <a:latin typeface="Schoolbook Uralic"/>
                <a:cs typeface="Schoolbook Uralic"/>
              </a:rPr>
              <a:t>pulled </a:t>
            </a:r>
            <a:r>
              <a:rPr sz="2400" dirty="0">
                <a:latin typeface="Schoolbook Uralic"/>
                <a:cs typeface="Schoolbook Uralic"/>
              </a:rPr>
              <a:t>into</a:t>
            </a:r>
            <a:r>
              <a:rPr sz="2400" spc="-155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a</a:t>
            </a:r>
          </a:p>
          <a:p>
            <a:pPr marL="285115">
              <a:lnSpc>
                <a:spcPct val="100000"/>
              </a:lnSpc>
            </a:pPr>
            <a:r>
              <a:rPr sz="2400" dirty="0">
                <a:latin typeface="Schoolbook Uralic"/>
                <a:cs typeface="Schoolbook Uralic"/>
              </a:rPr>
              <a:t>wire.</a:t>
            </a:r>
            <a:endParaRPr lang="en-US" sz="2400" dirty="0">
              <a:latin typeface="Schoolbook Uralic"/>
              <a:cs typeface="Schoolbook Uralic"/>
            </a:endParaRPr>
          </a:p>
          <a:p>
            <a:pPr marL="285115">
              <a:lnSpc>
                <a:spcPct val="100000"/>
              </a:lnSpc>
            </a:pPr>
            <a:r>
              <a:rPr sz="2400" dirty="0">
                <a:latin typeface="Schoolbook Uralic"/>
                <a:cs typeface="Schoolbook Uralic"/>
              </a:rPr>
              <a:t>Metals </a:t>
            </a:r>
            <a:r>
              <a:rPr sz="2400" spc="-5" dirty="0">
                <a:latin typeface="Schoolbook Uralic"/>
                <a:cs typeface="Schoolbook Uralic"/>
              </a:rPr>
              <a:t>are </a:t>
            </a:r>
            <a:r>
              <a:rPr sz="2400" dirty="0">
                <a:latin typeface="Schoolbook Uralic"/>
                <a:cs typeface="Schoolbook Uralic"/>
              </a:rPr>
              <a:t>usually</a:t>
            </a:r>
            <a:r>
              <a:rPr sz="2400" spc="-45" dirty="0">
                <a:latin typeface="Schoolbook Uralic"/>
                <a:cs typeface="Schoolbook Uralic"/>
              </a:rPr>
              <a:t> </a:t>
            </a:r>
            <a:r>
              <a:rPr sz="2400" spc="-5" dirty="0">
                <a:latin typeface="Schoolbook Uralic"/>
                <a:cs typeface="Schoolbook Uralic"/>
              </a:rPr>
              <a:t>ductile.</a:t>
            </a:r>
            <a:endParaRPr sz="2400" dirty="0">
              <a:latin typeface="Schoolbook Uralic"/>
              <a:cs typeface="Schoolbook Ural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3124200"/>
            <a:ext cx="1733550" cy="1628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7000" y="3505200"/>
            <a:ext cx="2190750" cy="1962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7800" y="2438463"/>
            <a:ext cx="2352675" cy="3535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E920D395-849D-4FA6-9C4E-F51D19DE9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PH" altLang="en-US"/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281AEEE5-2495-40DC-81F5-B57CFFFAAD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PH" altLang="en-US"/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0D94E525-9DE2-4F16-B6D4-B81D41BEF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0" y="112713"/>
            <a:ext cx="92075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029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E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XAMPLES </a:t>
            </a:r>
            <a:r>
              <a:rPr sz="2400" dirty="0">
                <a:solidFill>
                  <a:srgbClr val="565F6C"/>
                </a:solidFill>
                <a:latin typeface="Schoolbook Uralic"/>
                <a:cs typeface="Schoolbook Uralic"/>
              </a:rPr>
              <a:t>OF </a:t>
            </a: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O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BSERVABLE </a:t>
            </a: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HYSICAL  </a:t>
            </a:r>
            <a:r>
              <a:rPr sz="30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ROPERTIES</a:t>
            </a:r>
            <a:endParaRPr sz="2400">
              <a:latin typeface="Schoolbook Uralic"/>
              <a:cs typeface="Schoolbook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628978"/>
            <a:ext cx="7465060" cy="8284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</a:tabLst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Solubility</a:t>
            </a:r>
            <a:r>
              <a:rPr sz="2400" spc="-5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- </a:t>
            </a:r>
            <a:r>
              <a:rPr sz="2400" spc="-5" dirty="0">
                <a:latin typeface="Schoolbook Uralic"/>
                <a:cs typeface="Schoolbook Uralic"/>
              </a:rPr>
              <a:t>The ability to dissolve </a:t>
            </a:r>
            <a:r>
              <a:rPr sz="2400" dirty="0">
                <a:latin typeface="Schoolbook Uralic"/>
                <a:cs typeface="Schoolbook Uralic"/>
              </a:rPr>
              <a:t>in</a:t>
            </a:r>
            <a:r>
              <a:rPr sz="2400" spc="-60" dirty="0">
                <a:latin typeface="Schoolbook Uralic"/>
                <a:cs typeface="Schoolbook Uralic"/>
              </a:rPr>
              <a:t> </a:t>
            </a:r>
            <a:r>
              <a:rPr sz="2400" spc="-5" dirty="0">
                <a:latin typeface="Schoolbook Uralic"/>
                <a:cs typeface="Schoolbook Uralic"/>
              </a:rPr>
              <a:t>another</a:t>
            </a:r>
            <a:r>
              <a:rPr lang="en-US" sz="2400" spc="-5" dirty="0">
                <a:latin typeface="Schoolbook Uralic"/>
                <a:cs typeface="Schoolbook Uralic"/>
              </a:rPr>
              <a:t> </a:t>
            </a:r>
            <a:r>
              <a:rPr sz="2400" spc="-5" dirty="0">
                <a:latin typeface="Schoolbook Uralic"/>
                <a:cs typeface="Schoolbook Uralic"/>
              </a:rPr>
              <a:t>substance.</a:t>
            </a:r>
            <a:endParaRPr sz="2400" dirty="0">
              <a:latin typeface="Schoolbook Uralic"/>
              <a:cs typeface="Schoolbook Uralic"/>
            </a:endParaRPr>
          </a:p>
          <a:p>
            <a:pPr marL="285115" indent="-273050">
              <a:lnSpc>
                <a:spcPct val="1000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</a:tabLst>
            </a:pPr>
            <a:r>
              <a:rPr sz="2400" spc="-5" dirty="0">
                <a:latin typeface="Schoolbook Uralic"/>
                <a:cs typeface="Schoolbook Uralic"/>
              </a:rPr>
              <a:t>Examples: sugar dissolves in</a:t>
            </a:r>
            <a:r>
              <a:rPr sz="2400" spc="-40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water.</a:t>
            </a:r>
          </a:p>
        </p:txBody>
      </p:sp>
      <p:sp>
        <p:nvSpPr>
          <p:cNvPr id="4" name="object 4"/>
          <p:cNvSpPr/>
          <p:nvPr/>
        </p:nvSpPr>
        <p:spPr>
          <a:xfrm>
            <a:off x="1447800" y="2895600"/>
            <a:ext cx="2133600" cy="342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7200" y="3328827"/>
            <a:ext cx="3429000" cy="297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029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E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XAMPLES </a:t>
            </a:r>
            <a:r>
              <a:rPr sz="2400" dirty="0">
                <a:solidFill>
                  <a:srgbClr val="565F6C"/>
                </a:solidFill>
                <a:latin typeface="Schoolbook Uralic"/>
                <a:cs typeface="Schoolbook Uralic"/>
              </a:rPr>
              <a:t>OF </a:t>
            </a: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O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BSERVABLE </a:t>
            </a: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HYSICAL  </a:t>
            </a:r>
            <a:r>
              <a:rPr sz="30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ROPERTIES</a:t>
            </a:r>
            <a:endParaRPr sz="2400">
              <a:latin typeface="Schoolbook Uralic"/>
              <a:cs typeface="Schoolbook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0779" y="1215707"/>
            <a:ext cx="70751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  <a:tab pos="2695575" algn="l"/>
                <a:tab pos="356044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State</a:t>
            </a:r>
            <a:r>
              <a:rPr sz="2400" u="heavy" spc="10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of</a:t>
            </a:r>
            <a:r>
              <a:rPr sz="2400" u="heavy" spc="10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Matter</a:t>
            </a:r>
            <a:r>
              <a:rPr sz="2400" spc="-5" dirty="0">
                <a:latin typeface="Schoolbook Uralic"/>
                <a:cs typeface="Schoolbook Uralic"/>
              </a:rPr>
              <a:t>:	</a:t>
            </a:r>
            <a:r>
              <a:rPr sz="2400" dirty="0">
                <a:latin typeface="Schoolbook Uralic"/>
                <a:cs typeface="Schoolbook Uralic"/>
              </a:rPr>
              <a:t>Matter can either </a:t>
            </a:r>
            <a:r>
              <a:rPr sz="2400" spc="-5" dirty="0">
                <a:latin typeface="Schoolbook Uralic"/>
                <a:cs typeface="Schoolbook Uralic"/>
              </a:rPr>
              <a:t>be </a:t>
            </a:r>
            <a:r>
              <a:rPr sz="2400" dirty="0">
                <a:latin typeface="Schoolbook Uralic"/>
                <a:cs typeface="Schoolbook Uralic"/>
              </a:rPr>
              <a:t>a solid,  liquid, </a:t>
            </a:r>
            <a:r>
              <a:rPr sz="2400" spc="-5" dirty="0">
                <a:latin typeface="Schoolbook Uralic"/>
                <a:cs typeface="Schoolbook Uralic"/>
              </a:rPr>
              <a:t>gas,</a:t>
            </a:r>
            <a:r>
              <a:rPr sz="2400" spc="-25" dirty="0">
                <a:latin typeface="Schoolbook Uralic"/>
                <a:cs typeface="Schoolbook Uralic"/>
              </a:rPr>
              <a:t> </a:t>
            </a:r>
            <a:r>
              <a:rPr sz="2400" b="1" spc="-5" dirty="0">
                <a:solidFill>
                  <a:srgbClr val="A6A6A6"/>
                </a:solidFill>
                <a:latin typeface="Schoolbook Uralic"/>
                <a:cs typeface="Schoolbook Uralic"/>
              </a:rPr>
              <a:t>or</a:t>
            </a:r>
            <a:r>
              <a:rPr sz="2400" b="1" spc="-10" dirty="0">
                <a:solidFill>
                  <a:srgbClr val="A6A6A6"/>
                </a:solidFill>
                <a:latin typeface="Schoolbook Uralic"/>
                <a:cs typeface="Schoolbook Uralic"/>
              </a:rPr>
              <a:t> </a:t>
            </a:r>
            <a:r>
              <a:rPr sz="2400" b="1" spc="-5" dirty="0">
                <a:solidFill>
                  <a:srgbClr val="A6A6A6"/>
                </a:solidFill>
                <a:latin typeface="Schoolbook Uralic"/>
                <a:cs typeface="Schoolbook Uralic"/>
              </a:rPr>
              <a:t>plasma</a:t>
            </a:r>
            <a:r>
              <a:rPr sz="2400" spc="-5" dirty="0">
                <a:latin typeface="Schoolbook Uralic"/>
                <a:cs typeface="Schoolbook Uralic"/>
              </a:rPr>
              <a:t>.	</a:t>
            </a:r>
            <a:endParaRPr lang="en-US" sz="2400" spc="-5" dirty="0">
              <a:latin typeface="Schoolbook Uralic"/>
              <a:cs typeface="Schoolbook Uralic"/>
            </a:endParaRPr>
          </a:p>
          <a:p>
            <a:pPr marL="285115" marR="5080" indent="-273050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  <a:tab pos="2695575" algn="l"/>
                <a:tab pos="3560445" algn="l"/>
              </a:tabLst>
            </a:pPr>
            <a:r>
              <a:rPr sz="2400" dirty="0">
                <a:latin typeface="Schoolbook Uralic"/>
                <a:cs typeface="Schoolbook Uralic"/>
              </a:rPr>
              <a:t>We observe </a:t>
            </a:r>
            <a:r>
              <a:rPr sz="2400" spc="-5" dirty="0">
                <a:latin typeface="Schoolbook Uralic"/>
                <a:cs typeface="Schoolbook Uralic"/>
              </a:rPr>
              <a:t>this by</a:t>
            </a:r>
            <a:r>
              <a:rPr sz="2400" spc="-100" dirty="0">
                <a:latin typeface="Schoolbook Uralic"/>
                <a:cs typeface="Schoolbook Uralic"/>
              </a:rPr>
              <a:t> </a:t>
            </a:r>
            <a:r>
              <a:rPr sz="2400" spc="-5" dirty="0">
                <a:latin typeface="Schoolbook Uralic"/>
                <a:cs typeface="Schoolbook Uralic"/>
              </a:rPr>
              <a:t>using  our</a:t>
            </a:r>
            <a:r>
              <a:rPr sz="2400" spc="-15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senses.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81000" y="2928873"/>
            <a:ext cx="3441065" cy="3929379"/>
            <a:chOff x="381000" y="2928873"/>
            <a:chExt cx="3441065" cy="3929379"/>
          </a:xfrm>
        </p:grpSpPr>
        <p:sp>
          <p:nvSpPr>
            <p:cNvPr id="5" name="object 5"/>
            <p:cNvSpPr/>
            <p:nvPr/>
          </p:nvSpPr>
          <p:spPr>
            <a:xfrm>
              <a:off x="766762" y="2928873"/>
              <a:ext cx="3055208" cy="1676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1000" y="4605400"/>
              <a:ext cx="2900426" cy="22525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4800600" y="2590800"/>
            <a:ext cx="3060700" cy="3956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301C7-2475-4800-A165-B8E69794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DD27C-6782-42B4-A5E6-7A6548ED9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B4F86-6775-4D4D-9DFC-48E6502F6915}"/>
              </a:ext>
            </a:extLst>
          </p:cNvPr>
          <p:cNvSpPr txBox="1"/>
          <p:nvPr/>
        </p:nvSpPr>
        <p:spPr>
          <a:xfrm>
            <a:off x="228600" y="6320236"/>
            <a:ext cx="701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https://www.youtube.com/watch?v=zqzWfguYj1c</a:t>
            </a:r>
          </a:p>
        </p:txBody>
      </p:sp>
      <p:pic>
        <p:nvPicPr>
          <p:cNvPr id="8" name="Online Media 7" title="PLASMA - The Boss Of All States Of Matter | MONSTER BOX">
            <a:hlinkClick r:id="" action="ppaction://media"/>
            <a:extLst>
              <a:ext uri="{FF2B5EF4-FFF2-40B4-BE49-F238E27FC236}">
                <a16:creationId xmlns:a16="http://schemas.microsoft.com/office/drawing/2014/main" id="{E290F398-2CB9-49CA-8638-05D18CB164E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762000"/>
            <a:ext cx="91440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0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9FE5-C429-431A-8E4C-3BD637CF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8546B-5484-460D-AE90-C4F2C52D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Online Media 3" title="The Science and Beauty of Auroras">
            <a:hlinkClick r:id="" action="ppaction://media"/>
            <a:extLst>
              <a:ext uri="{FF2B5EF4-FFF2-40B4-BE49-F238E27FC236}">
                <a16:creationId xmlns:a16="http://schemas.microsoft.com/office/drawing/2014/main" id="{87C75098-7C11-4A4B-BA9D-730CFC420FD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13487" y="838200"/>
            <a:ext cx="9157487" cy="51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1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96239"/>
            <a:ext cx="21164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M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AGNE</a:t>
            </a:r>
            <a:r>
              <a:rPr sz="24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T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ISM</a:t>
            </a:r>
            <a:endParaRPr sz="2400">
              <a:latin typeface="Schoolbook Uralic"/>
              <a:cs typeface="Schoolbook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8978"/>
            <a:ext cx="76174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Magnetism</a:t>
            </a:r>
            <a:r>
              <a:rPr sz="2400" dirty="0">
                <a:latin typeface="Schoolbook Uralic"/>
                <a:cs typeface="Schoolbook Uralic"/>
              </a:rPr>
              <a:t> – </a:t>
            </a:r>
            <a:r>
              <a:rPr sz="2400" spc="-5" dirty="0">
                <a:latin typeface="Schoolbook Uralic"/>
                <a:cs typeface="Schoolbook Uralic"/>
              </a:rPr>
              <a:t>attraction to </a:t>
            </a:r>
            <a:r>
              <a:rPr sz="2400" dirty="0">
                <a:latin typeface="Schoolbook Uralic"/>
                <a:cs typeface="Schoolbook Uralic"/>
              </a:rPr>
              <a:t>a</a:t>
            </a:r>
            <a:r>
              <a:rPr sz="2400" spc="-95" dirty="0">
                <a:latin typeface="Schoolbook Uralic"/>
                <a:cs typeface="Schoolbook Uralic"/>
              </a:rPr>
              <a:t> </a:t>
            </a:r>
            <a:r>
              <a:rPr sz="2400" spc="-5" dirty="0">
                <a:latin typeface="Schoolbook Uralic"/>
                <a:cs typeface="Schoolbook Uralic"/>
              </a:rPr>
              <a:t>magnet</a:t>
            </a:r>
            <a:endParaRPr sz="2400" dirty="0">
              <a:latin typeface="Schoolbook Uralic"/>
              <a:cs typeface="Schoolbook Ural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8980" y="2057400"/>
            <a:ext cx="8084184" cy="4648200"/>
            <a:chOff x="678980" y="2057400"/>
            <a:chExt cx="8084184" cy="4648200"/>
          </a:xfrm>
        </p:grpSpPr>
        <p:sp>
          <p:nvSpPr>
            <p:cNvPr id="5" name="object 5"/>
            <p:cNvSpPr/>
            <p:nvPr/>
          </p:nvSpPr>
          <p:spPr>
            <a:xfrm>
              <a:off x="3733800" y="2057400"/>
              <a:ext cx="5029200" cy="3657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8980" y="2129917"/>
              <a:ext cx="3048000" cy="45756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96239"/>
            <a:ext cx="16052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65F6C"/>
                </a:solidFill>
                <a:latin typeface="Schoolbook Uralic"/>
                <a:cs typeface="Schoolbook Uralic"/>
              </a:rPr>
              <a:t>T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EXTU</a:t>
            </a:r>
            <a:r>
              <a:rPr sz="2400" spc="-15" dirty="0">
                <a:solidFill>
                  <a:srgbClr val="565F6C"/>
                </a:solidFill>
                <a:latin typeface="Schoolbook Uralic"/>
                <a:cs typeface="Schoolbook Uralic"/>
              </a:rPr>
              <a:t>R</a:t>
            </a:r>
            <a:r>
              <a:rPr sz="2400" dirty="0">
                <a:solidFill>
                  <a:srgbClr val="565F6C"/>
                </a:solidFill>
                <a:latin typeface="Schoolbook Uralic"/>
                <a:cs typeface="Schoolbook Uralic"/>
              </a:rPr>
              <a:t>E</a:t>
            </a:r>
            <a:endParaRPr sz="2400">
              <a:latin typeface="Schoolbook Uralic"/>
              <a:cs typeface="Schoolbook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8978"/>
            <a:ext cx="83032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</a:tabLst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Texture</a:t>
            </a:r>
            <a:r>
              <a:rPr sz="2400" spc="-5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– </a:t>
            </a:r>
            <a:r>
              <a:rPr sz="2400" spc="-5" dirty="0">
                <a:latin typeface="Schoolbook Uralic"/>
                <a:cs typeface="Schoolbook Uralic"/>
              </a:rPr>
              <a:t>the visual and tactile quality </a:t>
            </a:r>
            <a:r>
              <a:rPr sz="2400" dirty="0">
                <a:latin typeface="Schoolbook Uralic"/>
                <a:cs typeface="Schoolbook Uralic"/>
              </a:rPr>
              <a:t>of</a:t>
            </a:r>
            <a:r>
              <a:rPr sz="2400" spc="-60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a</a:t>
            </a:r>
            <a:r>
              <a:rPr lang="en-US" sz="2400" dirty="0">
                <a:latin typeface="Schoolbook Uralic"/>
                <a:cs typeface="Schoolbook Uralic"/>
              </a:rPr>
              <a:t> </a:t>
            </a:r>
            <a:r>
              <a:rPr sz="2400" spc="-5" dirty="0">
                <a:latin typeface="Schoolbook Uralic"/>
                <a:cs typeface="Schoolbook Uralic"/>
              </a:rPr>
              <a:t>surface.</a:t>
            </a:r>
            <a:endParaRPr sz="2400" dirty="0">
              <a:latin typeface="Schoolbook Uralic"/>
              <a:cs typeface="Schoolbook Ural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3400" y="2160397"/>
            <a:ext cx="8153400" cy="4591685"/>
            <a:chOff x="533400" y="2160397"/>
            <a:chExt cx="8153400" cy="4591685"/>
          </a:xfrm>
        </p:grpSpPr>
        <p:sp>
          <p:nvSpPr>
            <p:cNvPr id="5" name="object 5"/>
            <p:cNvSpPr/>
            <p:nvPr/>
          </p:nvSpPr>
          <p:spPr>
            <a:xfrm>
              <a:off x="533400" y="2667000"/>
              <a:ext cx="3581400" cy="26826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64507" y="4008296"/>
              <a:ext cx="4122292" cy="2743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05200" y="2160397"/>
              <a:ext cx="2466975" cy="18478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57552" y="4331233"/>
              <a:ext cx="3495421" cy="209727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72175" y="2160397"/>
              <a:ext cx="2247900" cy="33813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71927" y="5889027"/>
              <a:ext cx="1970151" cy="3830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79063" y="6038075"/>
              <a:ext cx="125095" cy="21708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69691" y="6038075"/>
              <a:ext cx="125095" cy="21708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71927" y="5889027"/>
              <a:ext cx="1970405" cy="383540"/>
            </a:xfrm>
            <a:custGeom>
              <a:avLst/>
              <a:gdLst/>
              <a:ahLst/>
              <a:cxnLst/>
              <a:rect l="l" t="t" r="r" b="b"/>
              <a:pathLst>
                <a:path w="1970404" h="383539">
                  <a:moveTo>
                    <a:pt x="691515" y="135051"/>
                  </a:moveTo>
                  <a:lnTo>
                    <a:pt x="736020" y="147460"/>
                  </a:lnTo>
                  <a:lnTo>
                    <a:pt x="762396" y="184054"/>
                  </a:lnTo>
                  <a:lnTo>
                    <a:pt x="767461" y="220294"/>
                  </a:lnTo>
                  <a:lnTo>
                    <a:pt x="767461" y="331304"/>
                  </a:lnTo>
                  <a:lnTo>
                    <a:pt x="767461" y="338912"/>
                  </a:lnTo>
                  <a:lnTo>
                    <a:pt x="769239" y="344360"/>
                  </a:lnTo>
                  <a:lnTo>
                    <a:pt x="772668" y="347662"/>
                  </a:lnTo>
                  <a:lnTo>
                    <a:pt x="775970" y="350964"/>
                  </a:lnTo>
                  <a:lnTo>
                    <a:pt x="781304" y="352615"/>
                  </a:lnTo>
                  <a:lnTo>
                    <a:pt x="788416" y="352615"/>
                  </a:lnTo>
                  <a:lnTo>
                    <a:pt x="803656" y="352615"/>
                  </a:lnTo>
                  <a:lnTo>
                    <a:pt x="803656" y="375666"/>
                  </a:lnTo>
                  <a:lnTo>
                    <a:pt x="663702" y="375666"/>
                  </a:lnTo>
                  <a:lnTo>
                    <a:pt x="663702" y="352615"/>
                  </a:lnTo>
                  <a:lnTo>
                    <a:pt x="678053" y="352615"/>
                  </a:lnTo>
                  <a:lnTo>
                    <a:pt x="686816" y="352615"/>
                  </a:lnTo>
                  <a:lnTo>
                    <a:pt x="692912" y="350888"/>
                  </a:lnTo>
                  <a:lnTo>
                    <a:pt x="696468" y="347421"/>
                  </a:lnTo>
                  <a:lnTo>
                    <a:pt x="700024" y="343954"/>
                  </a:lnTo>
                  <a:lnTo>
                    <a:pt x="701802" y="338594"/>
                  </a:lnTo>
                  <a:lnTo>
                    <a:pt x="701802" y="331343"/>
                  </a:lnTo>
                  <a:lnTo>
                    <a:pt x="701802" y="230619"/>
                  </a:lnTo>
                  <a:lnTo>
                    <a:pt x="690372" y="189306"/>
                  </a:lnTo>
                  <a:lnTo>
                    <a:pt x="658241" y="175933"/>
                  </a:lnTo>
                  <a:lnTo>
                    <a:pt x="650093" y="176406"/>
                  </a:lnTo>
                  <a:lnTo>
                    <a:pt x="613213" y="200516"/>
                  </a:lnTo>
                  <a:lnTo>
                    <a:pt x="599948" y="243497"/>
                  </a:lnTo>
                  <a:lnTo>
                    <a:pt x="599948" y="334314"/>
                  </a:lnTo>
                  <a:lnTo>
                    <a:pt x="599948" y="340245"/>
                  </a:lnTo>
                  <a:lnTo>
                    <a:pt x="601599" y="344779"/>
                  </a:lnTo>
                  <a:lnTo>
                    <a:pt x="604901" y="347916"/>
                  </a:lnTo>
                  <a:lnTo>
                    <a:pt x="608203" y="351053"/>
                  </a:lnTo>
                  <a:lnTo>
                    <a:pt x="612648" y="352615"/>
                  </a:lnTo>
                  <a:lnTo>
                    <a:pt x="618363" y="352615"/>
                  </a:lnTo>
                  <a:lnTo>
                    <a:pt x="637413" y="352615"/>
                  </a:lnTo>
                  <a:lnTo>
                    <a:pt x="637413" y="375666"/>
                  </a:lnTo>
                  <a:lnTo>
                    <a:pt x="494919" y="375666"/>
                  </a:lnTo>
                  <a:lnTo>
                    <a:pt x="494919" y="352615"/>
                  </a:lnTo>
                  <a:lnTo>
                    <a:pt x="510794" y="352615"/>
                  </a:lnTo>
                  <a:lnTo>
                    <a:pt x="519430" y="352615"/>
                  </a:lnTo>
                  <a:lnTo>
                    <a:pt x="525145" y="351218"/>
                  </a:lnTo>
                  <a:lnTo>
                    <a:pt x="528066" y="348411"/>
                  </a:lnTo>
                  <a:lnTo>
                    <a:pt x="531876" y="344766"/>
                  </a:lnTo>
                  <a:lnTo>
                    <a:pt x="533781" y="339572"/>
                  </a:lnTo>
                  <a:lnTo>
                    <a:pt x="533781" y="332790"/>
                  </a:lnTo>
                  <a:lnTo>
                    <a:pt x="533781" y="228219"/>
                  </a:lnTo>
                  <a:lnTo>
                    <a:pt x="521462" y="189318"/>
                  </a:lnTo>
                  <a:lnTo>
                    <a:pt x="489966" y="175437"/>
                  </a:lnTo>
                  <a:lnTo>
                    <a:pt x="482657" y="175918"/>
                  </a:lnTo>
                  <a:lnTo>
                    <a:pt x="445277" y="199385"/>
                  </a:lnTo>
                  <a:lnTo>
                    <a:pt x="431546" y="236397"/>
                  </a:lnTo>
                  <a:lnTo>
                    <a:pt x="431546" y="327342"/>
                  </a:lnTo>
                  <a:lnTo>
                    <a:pt x="431546" y="336600"/>
                  </a:lnTo>
                  <a:lnTo>
                    <a:pt x="433197" y="342874"/>
                  </a:lnTo>
                  <a:lnTo>
                    <a:pt x="436499" y="346176"/>
                  </a:lnTo>
                  <a:lnTo>
                    <a:pt x="440944" y="350469"/>
                  </a:lnTo>
                  <a:lnTo>
                    <a:pt x="447167" y="352615"/>
                  </a:lnTo>
                  <a:lnTo>
                    <a:pt x="455295" y="352615"/>
                  </a:lnTo>
                  <a:lnTo>
                    <a:pt x="468884" y="352615"/>
                  </a:lnTo>
                  <a:lnTo>
                    <a:pt x="468884" y="375666"/>
                  </a:lnTo>
                  <a:lnTo>
                    <a:pt x="325628" y="375666"/>
                  </a:lnTo>
                  <a:lnTo>
                    <a:pt x="325628" y="352615"/>
                  </a:lnTo>
                  <a:lnTo>
                    <a:pt x="342011" y="352615"/>
                  </a:lnTo>
                  <a:lnTo>
                    <a:pt x="350774" y="352615"/>
                  </a:lnTo>
                  <a:lnTo>
                    <a:pt x="356870" y="351015"/>
                  </a:lnTo>
                  <a:lnTo>
                    <a:pt x="360299" y="347789"/>
                  </a:lnTo>
                  <a:lnTo>
                    <a:pt x="363601" y="344576"/>
                  </a:lnTo>
                  <a:lnTo>
                    <a:pt x="365379" y="339090"/>
                  </a:lnTo>
                  <a:lnTo>
                    <a:pt x="365379" y="331330"/>
                  </a:lnTo>
                  <a:lnTo>
                    <a:pt x="365379" y="192011"/>
                  </a:lnTo>
                  <a:lnTo>
                    <a:pt x="365379" y="185737"/>
                  </a:lnTo>
                  <a:lnTo>
                    <a:pt x="364109" y="180746"/>
                  </a:lnTo>
                  <a:lnTo>
                    <a:pt x="361696" y="177038"/>
                  </a:lnTo>
                  <a:lnTo>
                    <a:pt x="359283" y="173329"/>
                  </a:lnTo>
                  <a:lnTo>
                    <a:pt x="355600" y="170484"/>
                  </a:lnTo>
                  <a:lnTo>
                    <a:pt x="350393" y="168503"/>
                  </a:lnTo>
                  <a:lnTo>
                    <a:pt x="346710" y="167017"/>
                  </a:lnTo>
                  <a:lnTo>
                    <a:pt x="338836" y="166268"/>
                  </a:lnTo>
                  <a:lnTo>
                    <a:pt x="327152" y="166268"/>
                  </a:lnTo>
                  <a:lnTo>
                    <a:pt x="327152" y="143725"/>
                  </a:lnTo>
                  <a:lnTo>
                    <a:pt x="422783" y="138518"/>
                  </a:lnTo>
                  <a:lnTo>
                    <a:pt x="428926" y="176462"/>
                  </a:lnTo>
                  <a:lnTo>
                    <a:pt x="430022" y="190042"/>
                  </a:lnTo>
                  <a:lnTo>
                    <a:pt x="441809" y="176004"/>
                  </a:lnTo>
                  <a:lnTo>
                    <a:pt x="475742" y="147612"/>
                  </a:lnTo>
                  <a:lnTo>
                    <a:pt x="523367" y="135547"/>
                  </a:lnTo>
                  <a:lnTo>
                    <a:pt x="536676" y="136425"/>
                  </a:lnTo>
                  <a:lnTo>
                    <a:pt x="577887" y="157528"/>
                  </a:lnTo>
                  <a:lnTo>
                    <a:pt x="596265" y="192024"/>
                  </a:lnTo>
                  <a:lnTo>
                    <a:pt x="608050" y="177612"/>
                  </a:lnTo>
                  <a:lnTo>
                    <a:pt x="643001" y="147993"/>
                  </a:lnTo>
                  <a:lnTo>
                    <a:pt x="679041" y="135861"/>
                  </a:lnTo>
                  <a:lnTo>
                    <a:pt x="691515" y="135051"/>
                  </a:lnTo>
                  <a:close/>
                </a:path>
                <a:path w="1970404" h="383539">
                  <a:moveTo>
                    <a:pt x="1267206" y="130835"/>
                  </a:moveTo>
                  <a:lnTo>
                    <a:pt x="1322016" y="140318"/>
                  </a:lnTo>
                  <a:lnTo>
                    <a:pt x="1367107" y="167111"/>
                  </a:lnTo>
                  <a:lnTo>
                    <a:pt x="1394128" y="205929"/>
                  </a:lnTo>
                  <a:lnTo>
                    <a:pt x="1402969" y="256971"/>
                  </a:lnTo>
                  <a:lnTo>
                    <a:pt x="1400375" y="285677"/>
                  </a:lnTo>
                  <a:lnTo>
                    <a:pt x="1379662" y="332445"/>
                  </a:lnTo>
                  <a:lnTo>
                    <a:pt x="1340111" y="364766"/>
                  </a:lnTo>
                  <a:lnTo>
                    <a:pt x="1293058" y="381059"/>
                  </a:lnTo>
                  <a:lnTo>
                    <a:pt x="1267460" y="383095"/>
                  </a:lnTo>
                  <a:lnTo>
                    <a:pt x="1249271" y="382050"/>
                  </a:lnTo>
                  <a:lnTo>
                    <a:pt x="1199514" y="366369"/>
                  </a:lnTo>
                  <a:lnTo>
                    <a:pt x="1161206" y="334728"/>
                  </a:lnTo>
                  <a:lnTo>
                    <a:pt x="1139555" y="291071"/>
                  </a:lnTo>
                  <a:lnTo>
                    <a:pt x="1135380" y="257213"/>
                  </a:lnTo>
                  <a:lnTo>
                    <a:pt x="1137735" y="231422"/>
                  </a:lnTo>
                  <a:lnTo>
                    <a:pt x="1156543" y="186384"/>
                  </a:lnTo>
                  <a:lnTo>
                    <a:pt x="1192928" y="151259"/>
                  </a:lnTo>
                  <a:lnTo>
                    <a:pt x="1240033" y="133104"/>
                  </a:lnTo>
                  <a:lnTo>
                    <a:pt x="1267206" y="130835"/>
                  </a:lnTo>
                  <a:close/>
                </a:path>
                <a:path w="1970404" h="383539">
                  <a:moveTo>
                    <a:pt x="957834" y="130835"/>
                  </a:moveTo>
                  <a:lnTo>
                    <a:pt x="1012644" y="140318"/>
                  </a:lnTo>
                  <a:lnTo>
                    <a:pt x="1057735" y="167111"/>
                  </a:lnTo>
                  <a:lnTo>
                    <a:pt x="1084756" y="205929"/>
                  </a:lnTo>
                  <a:lnTo>
                    <a:pt x="1093597" y="256971"/>
                  </a:lnTo>
                  <a:lnTo>
                    <a:pt x="1091003" y="285677"/>
                  </a:lnTo>
                  <a:lnTo>
                    <a:pt x="1070290" y="332445"/>
                  </a:lnTo>
                  <a:lnTo>
                    <a:pt x="1030739" y="364766"/>
                  </a:lnTo>
                  <a:lnTo>
                    <a:pt x="983686" y="381059"/>
                  </a:lnTo>
                  <a:lnTo>
                    <a:pt x="958088" y="383095"/>
                  </a:lnTo>
                  <a:lnTo>
                    <a:pt x="939917" y="382050"/>
                  </a:lnTo>
                  <a:lnTo>
                    <a:pt x="890143" y="366369"/>
                  </a:lnTo>
                  <a:lnTo>
                    <a:pt x="851834" y="334728"/>
                  </a:lnTo>
                  <a:lnTo>
                    <a:pt x="830183" y="291071"/>
                  </a:lnTo>
                  <a:lnTo>
                    <a:pt x="826008" y="257213"/>
                  </a:lnTo>
                  <a:lnTo>
                    <a:pt x="828363" y="231422"/>
                  </a:lnTo>
                  <a:lnTo>
                    <a:pt x="847171" y="186384"/>
                  </a:lnTo>
                  <a:lnTo>
                    <a:pt x="883556" y="151259"/>
                  </a:lnTo>
                  <a:lnTo>
                    <a:pt x="930661" y="133104"/>
                  </a:lnTo>
                  <a:lnTo>
                    <a:pt x="957834" y="130835"/>
                  </a:lnTo>
                  <a:close/>
                </a:path>
                <a:path w="1970404" h="383539">
                  <a:moveTo>
                    <a:pt x="1519809" y="48323"/>
                  </a:moveTo>
                  <a:lnTo>
                    <a:pt x="1541907" y="48323"/>
                  </a:lnTo>
                  <a:lnTo>
                    <a:pt x="1541907" y="143725"/>
                  </a:lnTo>
                  <a:lnTo>
                    <a:pt x="1618488" y="143725"/>
                  </a:lnTo>
                  <a:lnTo>
                    <a:pt x="1618488" y="170484"/>
                  </a:lnTo>
                  <a:lnTo>
                    <a:pt x="1541907" y="170484"/>
                  </a:lnTo>
                  <a:lnTo>
                    <a:pt x="1541907" y="317931"/>
                  </a:lnTo>
                  <a:lnTo>
                    <a:pt x="1541907" y="327672"/>
                  </a:lnTo>
                  <a:lnTo>
                    <a:pt x="1544447" y="335229"/>
                  </a:lnTo>
                  <a:lnTo>
                    <a:pt x="1549400" y="340601"/>
                  </a:lnTo>
                  <a:lnTo>
                    <a:pt x="1554352" y="345973"/>
                  </a:lnTo>
                  <a:lnTo>
                    <a:pt x="1560957" y="348653"/>
                  </a:lnTo>
                  <a:lnTo>
                    <a:pt x="1569085" y="348653"/>
                  </a:lnTo>
                  <a:lnTo>
                    <a:pt x="1584392" y="344611"/>
                  </a:lnTo>
                  <a:lnTo>
                    <a:pt x="1595627" y="332487"/>
                  </a:lnTo>
                  <a:lnTo>
                    <a:pt x="1602767" y="312278"/>
                  </a:lnTo>
                  <a:lnTo>
                    <a:pt x="1605788" y="283984"/>
                  </a:lnTo>
                  <a:lnTo>
                    <a:pt x="1627886" y="283984"/>
                  </a:lnTo>
                  <a:lnTo>
                    <a:pt x="1621492" y="328045"/>
                  </a:lnTo>
                  <a:lnTo>
                    <a:pt x="1596782" y="365404"/>
                  </a:lnTo>
                  <a:lnTo>
                    <a:pt x="1556680" y="382383"/>
                  </a:lnTo>
                  <a:lnTo>
                    <a:pt x="1545082" y="383095"/>
                  </a:lnTo>
                  <a:lnTo>
                    <a:pt x="1535054" y="382569"/>
                  </a:lnTo>
                  <a:lnTo>
                    <a:pt x="1495425" y="364172"/>
                  </a:lnTo>
                  <a:lnTo>
                    <a:pt x="1476309" y="322831"/>
                  </a:lnTo>
                  <a:lnTo>
                    <a:pt x="1475739" y="313220"/>
                  </a:lnTo>
                  <a:lnTo>
                    <a:pt x="1475739" y="170484"/>
                  </a:lnTo>
                  <a:lnTo>
                    <a:pt x="1434592" y="170484"/>
                  </a:lnTo>
                  <a:lnTo>
                    <a:pt x="1434592" y="147688"/>
                  </a:lnTo>
                  <a:lnTo>
                    <a:pt x="1452425" y="144018"/>
                  </a:lnTo>
                  <a:lnTo>
                    <a:pt x="1468199" y="137963"/>
                  </a:lnTo>
                  <a:lnTo>
                    <a:pt x="1503092" y="105280"/>
                  </a:lnTo>
                  <a:lnTo>
                    <a:pt x="1516237" y="70095"/>
                  </a:lnTo>
                  <a:lnTo>
                    <a:pt x="1519809" y="48323"/>
                  </a:lnTo>
                  <a:close/>
                </a:path>
                <a:path w="1970404" h="383539">
                  <a:moveTo>
                    <a:pt x="1767967" y="3721"/>
                  </a:moveTo>
                  <a:lnTo>
                    <a:pt x="1767967" y="184111"/>
                  </a:lnTo>
                  <a:lnTo>
                    <a:pt x="1780260" y="169964"/>
                  </a:lnTo>
                  <a:lnTo>
                    <a:pt x="1792017" y="158249"/>
                  </a:lnTo>
                  <a:lnTo>
                    <a:pt x="1824878" y="137179"/>
                  </a:lnTo>
                  <a:lnTo>
                    <a:pt x="1860169" y="130835"/>
                  </a:lnTo>
                  <a:lnTo>
                    <a:pt x="1876482" y="132152"/>
                  </a:lnTo>
                  <a:lnTo>
                    <a:pt x="1913255" y="151904"/>
                  </a:lnTo>
                  <a:lnTo>
                    <a:pt x="1932668" y="199621"/>
                  </a:lnTo>
                  <a:lnTo>
                    <a:pt x="1933956" y="220548"/>
                  </a:lnTo>
                  <a:lnTo>
                    <a:pt x="1933956" y="330568"/>
                  </a:lnTo>
                  <a:lnTo>
                    <a:pt x="1933956" y="338162"/>
                  </a:lnTo>
                  <a:lnTo>
                    <a:pt x="1935734" y="343738"/>
                  </a:lnTo>
                  <a:lnTo>
                    <a:pt x="1939163" y="347294"/>
                  </a:lnTo>
                  <a:lnTo>
                    <a:pt x="1942592" y="350837"/>
                  </a:lnTo>
                  <a:lnTo>
                    <a:pt x="1947672" y="352615"/>
                  </a:lnTo>
                  <a:lnTo>
                    <a:pt x="1954149" y="352615"/>
                  </a:lnTo>
                  <a:lnTo>
                    <a:pt x="1970151" y="352615"/>
                  </a:lnTo>
                  <a:lnTo>
                    <a:pt x="1970151" y="375666"/>
                  </a:lnTo>
                  <a:lnTo>
                    <a:pt x="1830451" y="375666"/>
                  </a:lnTo>
                  <a:lnTo>
                    <a:pt x="1830451" y="352615"/>
                  </a:lnTo>
                  <a:lnTo>
                    <a:pt x="1845564" y="352615"/>
                  </a:lnTo>
                  <a:lnTo>
                    <a:pt x="1853946" y="352615"/>
                  </a:lnTo>
                  <a:lnTo>
                    <a:pt x="1859661" y="351053"/>
                  </a:lnTo>
                  <a:lnTo>
                    <a:pt x="1862582" y="347916"/>
                  </a:lnTo>
                  <a:lnTo>
                    <a:pt x="1866773" y="343776"/>
                  </a:lnTo>
                  <a:lnTo>
                    <a:pt x="1868805" y="337997"/>
                  </a:lnTo>
                  <a:lnTo>
                    <a:pt x="1868805" y="330568"/>
                  </a:lnTo>
                  <a:lnTo>
                    <a:pt x="1868805" y="222529"/>
                  </a:lnTo>
                  <a:lnTo>
                    <a:pt x="1856359" y="185483"/>
                  </a:lnTo>
                  <a:lnTo>
                    <a:pt x="1824989" y="171729"/>
                  </a:lnTo>
                  <a:lnTo>
                    <a:pt x="1813754" y="172953"/>
                  </a:lnTo>
                  <a:lnTo>
                    <a:pt x="1777450" y="201973"/>
                  </a:lnTo>
                  <a:lnTo>
                    <a:pt x="1767967" y="244576"/>
                  </a:lnTo>
                  <a:lnTo>
                    <a:pt x="1767967" y="330568"/>
                  </a:lnTo>
                  <a:lnTo>
                    <a:pt x="1767967" y="337997"/>
                  </a:lnTo>
                  <a:lnTo>
                    <a:pt x="1769745" y="343535"/>
                  </a:lnTo>
                  <a:lnTo>
                    <a:pt x="1773301" y="347167"/>
                  </a:lnTo>
                  <a:lnTo>
                    <a:pt x="1776857" y="350799"/>
                  </a:lnTo>
                  <a:lnTo>
                    <a:pt x="1781937" y="352615"/>
                  </a:lnTo>
                  <a:lnTo>
                    <a:pt x="1788541" y="352615"/>
                  </a:lnTo>
                  <a:lnTo>
                    <a:pt x="1805432" y="352615"/>
                  </a:lnTo>
                  <a:lnTo>
                    <a:pt x="1805432" y="375666"/>
                  </a:lnTo>
                  <a:lnTo>
                    <a:pt x="1661160" y="375666"/>
                  </a:lnTo>
                  <a:lnTo>
                    <a:pt x="1661160" y="352615"/>
                  </a:lnTo>
                  <a:lnTo>
                    <a:pt x="1681226" y="352615"/>
                  </a:lnTo>
                  <a:lnTo>
                    <a:pt x="1688338" y="352615"/>
                  </a:lnTo>
                  <a:lnTo>
                    <a:pt x="1693672" y="350723"/>
                  </a:lnTo>
                  <a:lnTo>
                    <a:pt x="1697355" y="346925"/>
                  </a:lnTo>
                  <a:lnTo>
                    <a:pt x="1701038" y="343115"/>
                  </a:lnTo>
                  <a:lnTo>
                    <a:pt x="1702816" y="337667"/>
                  </a:lnTo>
                  <a:lnTo>
                    <a:pt x="1702816" y="330568"/>
                  </a:lnTo>
                  <a:lnTo>
                    <a:pt x="1702816" y="57734"/>
                  </a:lnTo>
                  <a:lnTo>
                    <a:pt x="1702816" y="49809"/>
                  </a:lnTo>
                  <a:lnTo>
                    <a:pt x="1700276" y="43573"/>
                  </a:lnTo>
                  <a:lnTo>
                    <a:pt x="1695196" y="39027"/>
                  </a:lnTo>
                  <a:lnTo>
                    <a:pt x="1690243" y="34480"/>
                  </a:lnTo>
                  <a:lnTo>
                    <a:pt x="1683512" y="32219"/>
                  </a:lnTo>
                  <a:lnTo>
                    <a:pt x="1675002" y="32219"/>
                  </a:lnTo>
                  <a:lnTo>
                    <a:pt x="1658493" y="32219"/>
                  </a:lnTo>
                  <a:lnTo>
                    <a:pt x="1658493" y="9169"/>
                  </a:lnTo>
                  <a:lnTo>
                    <a:pt x="1767967" y="3721"/>
                  </a:lnTo>
                  <a:close/>
                </a:path>
                <a:path w="1970404" h="383539">
                  <a:moveTo>
                    <a:pt x="129032" y="0"/>
                  </a:moveTo>
                  <a:lnTo>
                    <a:pt x="155606" y="2338"/>
                  </a:lnTo>
                  <a:lnTo>
                    <a:pt x="181038" y="9353"/>
                  </a:lnTo>
                  <a:lnTo>
                    <a:pt x="205327" y="21045"/>
                  </a:lnTo>
                  <a:lnTo>
                    <a:pt x="228473" y="37414"/>
                  </a:lnTo>
                  <a:lnTo>
                    <a:pt x="251460" y="4711"/>
                  </a:lnTo>
                  <a:lnTo>
                    <a:pt x="269113" y="4711"/>
                  </a:lnTo>
                  <a:lnTo>
                    <a:pt x="271272" y="131330"/>
                  </a:lnTo>
                  <a:lnTo>
                    <a:pt x="249047" y="131330"/>
                  </a:lnTo>
                  <a:lnTo>
                    <a:pt x="239454" y="105789"/>
                  </a:lnTo>
                  <a:lnTo>
                    <a:pt x="228028" y="83667"/>
                  </a:lnTo>
                  <a:lnTo>
                    <a:pt x="199771" y="49682"/>
                  </a:lnTo>
                  <a:lnTo>
                    <a:pt x="166068" y="29337"/>
                  </a:lnTo>
                  <a:lnTo>
                    <a:pt x="129032" y="22555"/>
                  </a:lnTo>
                  <a:lnTo>
                    <a:pt x="113335" y="23676"/>
                  </a:lnTo>
                  <a:lnTo>
                    <a:pt x="75438" y="40487"/>
                  </a:lnTo>
                  <a:lnTo>
                    <a:pt x="54737" y="83426"/>
                  </a:lnTo>
                  <a:lnTo>
                    <a:pt x="55256" y="90700"/>
                  </a:lnTo>
                  <a:lnTo>
                    <a:pt x="80777" y="127198"/>
                  </a:lnTo>
                  <a:lnTo>
                    <a:pt x="131964" y="145336"/>
                  </a:lnTo>
                  <a:lnTo>
                    <a:pt x="153035" y="149987"/>
                  </a:lnTo>
                  <a:lnTo>
                    <a:pt x="177561" y="155411"/>
                  </a:lnTo>
                  <a:lnTo>
                    <a:pt x="214328" y="165431"/>
                  </a:lnTo>
                  <a:lnTo>
                    <a:pt x="254857" y="186726"/>
                  </a:lnTo>
                  <a:lnTo>
                    <a:pt x="282049" y="220536"/>
                  </a:lnTo>
                  <a:lnTo>
                    <a:pt x="291211" y="265658"/>
                  </a:lnTo>
                  <a:lnTo>
                    <a:pt x="289020" y="289773"/>
                  </a:lnTo>
                  <a:lnTo>
                    <a:pt x="271494" y="330284"/>
                  </a:lnTo>
                  <a:lnTo>
                    <a:pt x="233848" y="362612"/>
                  </a:lnTo>
                  <a:lnTo>
                    <a:pt x="181703" y="380819"/>
                  </a:lnTo>
                  <a:lnTo>
                    <a:pt x="151892" y="383095"/>
                  </a:lnTo>
                  <a:lnTo>
                    <a:pt x="123862" y="380602"/>
                  </a:lnTo>
                  <a:lnTo>
                    <a:pt x="97107" y="373122"/>
                  </a:lnTo>
                  <a:lnTo>
                    <a:pt x="71614" y="360656"/>
                  </a:lnTo>
                  <a:lnTo>
                    <a:pt x="47371" y="343204"/>
                  </a:lnTo>
                  <a:lnTo>
                    <a:pt x="18288" y="379387"/>
                  </a:lnTo>
                  <a:lnTo>
                    <a:pt x="0" y="379387"/>
                  </a:lnTo>
                  <a:lnTo>
                    <a:pt x="0" y="243586"/>
                  </a:lnTo>
                  <a:lnTo>
                    <a:pt x="21844" y="243586"/>
                  </a:lnTo>
                  <a:lnTo>
                    <a:pt x="42205" y="294433"/>
                  </a:lnTo>
                  <a:lnTo>
                    <a:pt x="70913" y="330750"/>
                  </a:lnTo>
                  <a:lnTo>
                    <a:pt x="107979" y="352540"/>
                  </a:lnTo>
                  <a:lnTo>
                    <a:pt x="153416" y="359803"/>
                  </a:lnTo>
                  <a:lnTo>
                    <a:pt x="172636" y="358634"/>
                  </a:lnTo>
                  <a:lnTo>
                    <a:pt x="216535" y="341109"/>
                  </a:lnTo>
                  <a:lnTo>
                    <a:pt x="237734" y="307848"/>
                  </a:lnTo>
                  <a:lnTo>
                    <a:pt x="239141" y="294436"/>
                  </a:lnTo>
                  <a:lnTo>
                    <a:pt x="238521" y="285049"/>
                  </a:lnTo>
                  <a:lnTo>
                    <a:pt x="216582" y="249648"/>
                  </a:lnTo>
                  <a:lnTo>
                    <a:pt x="178689" y="234453"/>
                  </a:lnTo>
                  <a:lnTo>
                    <a:pt x="142113" y="226098"/>
                  </a:lnTo>
                  <a:lnTo>
                    <a:pt x="113990" y="219356"/>
                  </a:lnTo>
                  <a:lnTo>
                    <a:pt x="70746" y="205550"/>
                  </a:lnTo>
                  <a:lnTo>
                    <a:pt x="33147" y="182635"/>
                  </a:lnTo>
                  <a:lnTo>
                    <a:pt x="8493" y="140628"/>
                  </a:lnTo>
                  <a:lnTo>
                    <a:pt x="5461" y="113169"/>
                  </a:lnTo>
                  <a:lnTo>
                    <a:pt x="7556" y="89311"/>
                  </a:lnTo>
                  <a:lnTo>
                    <a:pt x="24320" y="48515"/>
                  </a:lnTo>
                  <a:lnTo>
                    <a:pt x="57201" y="17761"/>
                  </a:lnTo>
                  <a:lnTo>
                    <a:pt x="102246" y="1973"/>
                  </a:lnTo>
                  <a:lnTo>
                    <a:pt x="129032" y="0"/>
                  </a:lnTo>
                  <a:close/>
                </a:path>
              </a:pathLst>
            </a:custGeom>
            <a:ln w="10668">
              <a:solidFill>
                <a:srgbClr val="F97B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58328" y="2909951"/>
              <a:ext cx="1689976" cy="48171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2289708"/>
            <a:ext cx="4853813" cy="4339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896239"/>
            <a:ext cx="33166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R</a:t>
            </a:r>
            <a:r>
              <a:rPr sz="24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ELATIVE</a:t>
            </a:r>
            <a:r>
              <a:rPr sz="2400" spc="140" dirty="0">
                <a:solidFill>
                  <a:srgbClr val="565F6C"/>
                </a:solidFill>
                <a:latin typeface="Schoolbook Uralic"/>
                <a:cs typeface="Schoolbook Uralic"/>
              </a:rPr>
              <a:t> </a:t>
            </a: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D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ENSITY</a:t>
            </a:r>
            <a:endParaRPr sz="2400">
              <a:latin typeface="Schoolbook Uralic"/>
              <a:cs typeface="Schoolbook Ural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9470" y="1415110"/>
            <a:ext cx="746505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</a:tabLst>
            </a:pP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Relative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Density</a:t>
            </a:r>
            <a:r>
              <a:rPr sz="2800" dirty="0">
                <a:latin typeface="Schoolbook Uralic"/>
                <a:cs typeface="Schoolbook Uralic"/>
              </a:rPr>
              <a:t> – </a:t>
            </a:r>
            <a:r>
              <a:rPr sz="2800" spc="-5" dirty="0">
                <a:latin typeface="Schoolbook Uralic"/>
                <a:cs typeface="Schoolbook Uralic"/>
              </a:rPr>
              <a:t>the density </a:t>
            </a:r>
            <a:r>
              <a:rPr sz="2800" dirty="0">
                <a:latin typeface="Schoolbook Uralic"/>
                <a:cs typeface="Schoolbook Uralic"/>
              </a:rPr>
              <a:t>of </a:t>
            </a:r>
            <a:r>
              <a:rPr sz="2800" spc="-5" dirty="0">
                <a:latin typeface="Schoolbook Uralic"/>
                <a:cs typeface="Schoolbook Uralic"/>
              </a:rPr>
              <a:t>an</a:t>
            </a:r>
            <a:r>
              <a:rPr sz="2800" spc="-85" dirty="0">
                <a:latin typeface="Schoolbook Uralic"/>
                <a:cs typeface="Schoolbook Uralic"/>
              </a:rPr>
              <a:t> </a:t>
            </a:r>
            <a:r>
              <a:rPr sz="2800" spc="-5" dirty="0">
                <a:latin typeface="Schoolbook Uralic"/>
                <a:cs typeface="Schoolbook Uralic"/>
              </a:rPr>
              <a:t>object</a:t>
            </a:r>
            <a:endParaRPr sz="2800" dirty="0">
              <a:latin typeface="Schoolbook Uralic"/>
              <a:cs typeface="Schoolbook Uralic"/>
            </a:endParaRPr>
          </a:p>
          <a:p>
            <a:pPr marL="285115">
              <a:lnSpc>
                <a:spcPct val="100000"/>
              </a:lnSpc>
            </a:pPr>
            <a:r>
              <a:rPr sz="2800" spc="-5" dirty="0">
                <a:latin typeface="Schoolbook Uralic"/>
                <a:cs typeface="Schoolbook Uralic"/>
              </a:rPr>
              <a:t>compared to </a:t>
            </a:r>
            <a:r>
              <a:rPr sz="2800" dirty="0">
                <a:latin typeface="Schoolbook Uralic"/>
                <a:cs typeface="Schoolbook Uralic"/>
              </a:rPr>
              <a:t>its </a:t>
            </a:r>
            <a:r>
              <a:rPr sz="2800" spc="-5" dirty="0">
                <a:latin typeface="Schoolbook Uralic"/>
                <a:cs typeface="Schoolbook Uralic"/>
              </a:rPr>
              <a:t>surrounding</a:t>
            </a:r>
            <a:r>
              <a:rPr sz="2800" spc="-60" dirty="0">
                <a:latin typeface="Schoolbook Uralic"/>
                <a:cs typeface="Schoolbook Uralic"/>
              </a:rPr>
              <a:t> </a:t>
            </a:r>
            <a:r>
              <a:rPr sz="2800" spc="-5" dirty="0">
                <a:latin typeface="Schoolbook Uralic"/>
                <a:cs typeface="Schoolbook Uralic"/>
              </a:rPr>
              <a:t>material.</a:t>
            </a:r>
            <a:endParaRPr sz="2800" dirty="0">
              <a:latin typeface="Schoolbook Uralic"/>
              <a:cs typeface="Schoolbook Ural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14757" y="2590953"/>
            <a:ext cx="3717290" cy="4267200"/>
            <a:chOff x="5014757" y="2590953"/>
            <a:chExt cx="3717290" cy="4267200"/>
          </a:xfrm>
        </p:grpSpPr>
        <p:sp>
          <p:nvSpPr>
            <p:cNvPr id="6" name="object 6"/>
            <p:cNvSpPr/>
            <p:nvPr/>
          </p:nvSpPr>
          <p:spPr>
            <a:xfrm>
              <a:off x="5014757" y="2590953"/>
              <a:ext cx="3716711" cy="17429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53100" y="4572000"/>
              <a:ext cx="2747899" cy="22859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38734"/>
            <a:ext cx="663130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M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EASURABLE </a:t>
            </a: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ROPERTIES </a:t>
            </a:r>
            <a:r>
              <a:rPr sz="2400" dirty="0">
                <a:solidFill>
                  <a:srgbClr val="565F6C"/>
                </a:solidFill>
                <a:latin typeface="Schoolbook Uralic"/>
                <a:cs typeface="Schoolbook Uralic"/>
              </a:rPr>
              <a:t>OF</a:t>
            </a:r>
            <a:r>
              <a:rPr sz="2400" spc="520" dirty="0">
                <a:solidFill>
                  <a:srgbClr val="565F6C"/>
                </a:solidFill>
                <a:latin typeface="Schoolbook Uralic"/>
                <a:cs typeface="Schoolbook Uralic"/>
              </a:rPr>
              <a:t> </a:t>
            </a:r>
            <a:r>
              <a:rPr sz="30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M</a:t>
            </a:r>
            <a:r>
              <a:rPr sz="24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ATTER</a:t>
            </a:r>
            <a:endParaRPr sz="2400">
              <a:latin typeface="Schoolbook Uralic"/>
              <a:cs typeface="Schoolbook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19302"/>
            <a:ext cx="830326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</a:tabLst>
            </a:pPr>
            <a:r>
              <a:rPr sz="2800" dirty="0">
                <a:latin typeface="Schoolbook Uralic"/>
                <a:cs typeface="Schoolbook Uralic"/>
              </a:rPr>
              <a:t>Measurable Properties: Properties </a:t>
            </a:r>
            <a:r>
              <a:rPr sz="2800" spc="-5" dirty="0">
                <a:latin typeface="Schoolbook Uralic"/>
                <a:cs typeface="Schoolbook Uralic"/>
              </a:rPr>
              <a:t>that </a:t>
            </a:r>
            <a:r>
              <a:rPr sz="2800" dirty="0">
                <a:latin typeface="Schoolbook Uralic"/>
                <a:cs typeface="Schoolbook Uralic"/>
              </a:rPr>
              <a:t>must</a:t>
            </a:r>
            <a:r>
              <a:rPr sz="2800" spc="-155" dirty="0">
                <a:latin typeface="Schoolbook Uralic"/>
                <a:cs typeface="Schoolbook Uralic"/>
              </a:rPr>
              <a:t> </a:t>
            </a:r>
            <a:r>
              <a:rPr sz="2800" spc="-5" dirty="0">
                <a:latin typeface="Schoolbook Uralic"/>
                <a:cs typeface="Schoolbook Uralic"/>
              </a:rPr>
              <a:t>be  measured </a:t>
            </a:r>
            <a:r>
              <a:rPr sz="2800" dirty="0">
                <a:latin typeface="Schoolbook Uralic"/>
                <a:cs typeface="Schoolbook Uralic"/>
              </a:rPr>
              <a:t>with a </a:t>
            </a:r>
            <a:r>
              <a:rPr sz="2800" spc="-5" dirty="0">
                <a:latin typeface="Schoolbook Uralic"/>
                <a:cs typeface="Schoolbook Uralic"/>
              </a:rPr>
              <a:t>tool (ruler, beaker, </a:t>
            </a:r>
            <a:r>
              <a:rPr sz="2800" spc="-10" dirty="0">
                <a:latin typeface="Schoolbook Uralic"/>
                <a:cs typeface="Schoolbook Uralic"/>
              </a:rPr>
              <a:t>graduated  </a:t>
            </a:r>
            <a:r>
              <a:rPr sz="2800" spc="-5" dirty="0">
                <a:latin typeface="Schoolbook Uralic"/>
                <a:cs typeface="Schoolbook Uralic"/>
              </a:rPr>
              <a:t>cylinder, </a:t>
            </a:r>
            <a:r>
              <a:rPr sz="2800" dirty="0">
                <a:latin typeface="Schoolbook Uralic"/>
                <a:cs typeface="Schoolbook Uralic"/>
              </a:rPr>
              <a:t>scale,</a:t>
            </a:r>
            <a:r>
              <a:rPr sz="2800" spc="-60" dirty="0">
                <a:latin typeface="Schoolbook Uralic"/>
                <a:cs typeface="Schoolbook Uralic"/>
              </a:rPr>
              <a:t> </a:t>
            </a:r>
            <a:r>
              <a:rPr sz="2800" dirty="0">
                <a:latin typeface="Schoolbook Uralic"/>
                <a:cs typeface="Schoolbook Uralic"/>
              </a:rPr>
              <a:t>etc.).</a:t>
            </a:r>
          </a:p>
        </p:txBody>
      </p:sp>
      <p:sp>
        <p:nvSpPr>
          <p:cNvPr id="4" name="object 4"/>
          <p:cNvSpPr/>
          <p:nvPr/>
        </p:nvSpPr>
        <p:spPr>
          <a:xfrm>
            <a:off x="413067" y="2422122"/>
            <a:ext cx="3438525" cy="1120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37879" y="2135692"/>
            <a:ext cx="1479467" cy="19125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3810000"/>
            <a:ext cx="2743200" cy="274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05200" y="4648200"/>
            <a:ext cx="2447925" cy="13811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29350" y="3133725"/>
            <a:ext cx="2209800" cy="2047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81708" y="3448557"/>
            <a:ext cx="617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Schoolbook Uralic"/>
                <a:cs typeface="Schoolbook Uralic"/>
              </a:rPr>
              <a:t>Ruler</a:t>
            </a:r>
            <a:endParaRPr sz="1800">
              <a:latin typeface="Schoolbook Uralic"/>
              <a:cs typeface="Schoolbook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5289041"/>
            <a:ext cx="6835140" cy="1443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Schoolbook Uralic"/>
                <a:cs typeface="Schoolbook Uralic"/>
              </a:rPr>
              <a:t>S</a:t>
            </a:r>
            <a:r>
              <a:rPr sz="1800" dirty="0">
                <a:latin typeface="Schoolbook Uralic"/>
                <a:cs typeface="Schoolbook Uralic"/>
              </a:rPr>
              <a:t>cale</a:t>
            </a:r>
            <a:endParaRPr sz="1800">
              <a:latin typeface="Schoolbook Uralic"/>
              <a:cs typeface="Schoolbook Uralic"/>
            </a:endParaRPr>
          </a:p>
          <a:p>
            <a:pPr>
              <a:lnSpc>
                <a:spcPct val="100000"/>
              </a:lnSpc>
            </a:pPr>
            <a:endParaRPr sz="2100">
              <a:latin typeface="Schoolbook Uralic"/>
              <a:cs typeface="Schoolbook Ural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Schoolbook Uralic"/>
              <a:cs typeface="Schoolbook Uralic"/>
            </a:endParaRPr>
          </a:p>
          <a:p>
            <a:pPr marL="3137535">
              <a:lnSpc>
                <a:spcPts val="1980"/>
              </a:lnSpc>
            </a:pPr>
            <a:r>
              <a:rPr sz="1800" dirty="0">
                <a:latin typeface="Schoolbook Uralic"/>
                <a:cs typeface="Schoolbook Uralic"/>
              </a:rPr>
              <a:t>Triple </a:t>
            </a:r>
            <a:r>
              <a:rPr sz="1800" spc="-5" dirty="0">
                <a:latin typeface="Schoolbook Uralic"/>
                <a:cs typeface="Schoolbook Uralic"/>
              </a:rPr>
              <a:t>Beam</a:t>
            </a:r>
            <a:r>
              <a:rPr sz="1800" spc="-15" dirty="0">
                <a:latin typeface="Schoolbook Uralic"/>
                <a:cs typeface="Schoolbook Uralic"/>
              </a:rPr>
              <a:t> </a:t>
            </a:r>
            <a:r>
              <a:rPr sz="1800" spc="-5" dirty="0">
                <a:latin typeface="Schoolbook Uralic"/>
                <a:cs typeface="Schoolbook Uralic"/>
              </a:rPr>
              <a:t>Balance</a:t>
            </a:r>
            <a:endParaRPr sz="1800">
              <a:latin typeface="Schoolbook Uralic"/>
              <a:cs typeface="Schoolbook Uralic"/>
            </a:endParaRPr>
          </a:p>
          <a:p>
            <a:pPr marL="12700">
              <a:lnSpc>
                <a:spcPts val="1980"/>
              </a:lnSpc>
            </a:pPr>
            <a:r>
              <a:rPr sz="1800" spc="-5" dirty="0">
                <a:latin typeface="Schoolbook Uralic"/>
                <a:cs typeface="Schoolbook Uralic"/>
              </a:rPr>
              <a:t>Graduated</a:t>
            </a:r>
            <a:r>
              <a:rPr sz="1800" dirty="0">
                <a:latin typeface="Schoolbook Uralic"/>
                <a:cs typeface="Schoolbook Uralic"/>
              </a:rPr>
              <a:t> </a:t>
            </a:r>
            <a:r>
              <a:rPr sz="1800" spc="-5" dirty="0">
                <a:latin typeface="Schoolbook Uralic"/>
                <a:cs typeface="Schoolbook Uralic"/>
              </a:rPr>
              <a:t>Cylinder</a:t>
            </a:r>
            <a:endParaRPr sz="1800">
              <a:latin typeface="Schoolbook Uralic"/>
              <a:cs typeface="Schoolbook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90947" y="3996690"/>
            <a:ext cx="783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choolbook Uralic"/>
                <a:cs typeface="Schoolbook Uralic"/>
              </a:rPr>
              <a:t>Beaker</a:t>
            </a:r>
            <a:endParaRPr sz="1800">
              <a:latin typeface="Schoolbook Uralic"/>
              <a:cs typeface="Schoolbook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96239"/>
            <a:ext cx="6631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M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EASURABLE </a:t>
            </a:r>
            <a:r>
              <a:rPr sz="30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ROPERTIES </a:t>
            </a:r>
            <a:r>
              <a:rPr sz="2400" dirty="0">
                <a:solidFill>
                  <a:srgbClr val="565F6C"/>
                </a:solidFill>
                <a:latin typeface="Schoolbook Uralic"/>
                <a:cs typeface="Schoolbook Uralic"/>
              </a:rPr>
              <a:t>OF</a:t>
            </a:r>
            <a:r>
              <a:rPr sz="2400" spc="575" dirty="0">
                <a:solidFill>
                  <a:srgbClr val="565F6C"/>
                </a:solidFill>
                <a:latin typeface="Schoolbook Uralic"/>
                <a:cs typeface="Schoolbook Uralic"/>
              </a:rPr>
              <a:t> </a:t>
            </a:r>
            <a:r>
              <a:rPr sz="30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M</a:t>
            </a:r>
            <a:r>
              <a:rPr sz="24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ATTER</a:t>
            </a:r>
            <a:endParaRPr sz="2400">
              <a:latin typeface="Schoolbook Uralic"/>
              <a:cs typeface="Schoolbook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8978"/>
            <a:ext cx="7769860" cy="2244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  <a:tab pos="1379855" algn="l"/>
              </a:tabLst>
            </a:pPr>
            <a:r>
              <a:rPr sz="2800" u="heavy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Mass</a:t>
            </a:r>
            <a:r>
              <a:rPr sz="2800" dirty="0">
                <a:latin typeface="Schoolbook Uralic"/>
                <a:cs typeface="Schoolbook Uralic"/>
              </a:rPr>
              <a:t> -	</a:t>
            </a:r>
            <a:r>
              <a:rPr sz="2800" spc="-5" dirty="0">
                <a:latin typeface="Schoolbook Uralic"/>
                <a:cs typeface="Schoolbook Uralic"/>
              </a:rPr>
              <a:t>the amount </a:t>
            </a:r>
            <a:r>
              <a:rPr sz="2800" dirty="0">
                <a:latin typeface="Schoolbook Uralic"/>
                <a:cs typeface="Schoolbook Uralic"/>
              </a:rPr>
              <a:t>of </a:t>
            </a:r>
            <a:r>
              <a:rPr sz="2800" spc="-5" dirty="0">
                <a:latin typeface="Schoolbook Uralic"/>
                <a:cs typeface="Schoolbook Uralic"/>
              </a:rPr>
              <a:t>matter </a:t>
            </a:r>
            <a:r>
              <a:rPr sz="2800" dirty="0">
                <a:latin typeface="Schoolbook Uralic"/>
                <a:cs typeface="Schoolbook Uralic"/>
              </a:rPr>
              <a:t>in </a:t>
            </a:r>
            <a:r>
              <a:rPr sz="2800" spc="-5" dirty="0">
                <a:latin typeface="Schoolbook Uralic"/>
                <a:cs typeface="Schoolbook Uralic"/>
              </a:rPr>
              <a:t>an object</a:t>
            </a:r>
            <a:r>
              <a:rPr sz="2800" spc="-50" dirty="0">
                <a:latin typeface="Schoolbook Uralic"/>
                <a:cs typeface="Schoolbook Uralic"/>
              </a:rPr>
              <a:t> </a:t>
            </a:r>
            <a:r>
              <a:rPr sz="2800" dirty="0">
                <a:latin typeface="Schoolbook Uralic"/>
                <a:cs typeface="Schoolbook Uralic"/>
              </a:rPr>
              <a:t>or</a:t>
            </a:r>
            <a:r>
              <a:rPr lang="en-US" sz="2800" dirty="0">
                <a:latin typeface="Schoolbook Uralic"/>
                <a:cs typeface="Schoolbook Uralic"/>
              </a:rPr>
              <a:t> </a:t>
            </a:r>
            <a:r>
              <a:rPr sz="2800" spc="-5" dirty="0">
                <a:latin typeface="Schoolbook Uralic"/>
                <a:cs typeface="Schoolbook Uralic"/>
              </a:rPr>
              <a:t>substance.</a:t>
            </a:r>
            <a:endParaRPr lang="en-US" sz="2800" spc="-5" dirty="0">
              <a:latin typeface="Schoolbook Uralic"/>
              <a:cs typeface="Schoolbook Uralic"/>
            </a:endParaRPr>
          </a:p>
          <a:p>
            <a:pPr marL="285115">
              <a:lnSpc>
                <a:spcPct val="100000"/>
              </a:lnSpc>
            </a:pPr>
            <a:r>
              <a:rPr sz="2800" spc="-5" dirty="0">
                <a:latin typeface="Schoolbook Uralic"/>
                <a:cs typeface="Schoolbook Uralic"/>
              </a:rPr>
              <a:t>Calculate: Using </a:t>
            </a:r>
            <a:r>
              <a:rPr sz="2800" dirty="0">
                <a:latin typeface="Schoolbook Uralic"/>
                <a:cs typeface="Schoolbook Uralic"/>
              </a:rPr>
              <a:t>a </a:t>
            </a:r>
            <a:r>
              <a:rPr sz="2800" spc="-5" dirty="0">
                <a:latin typeface="Schoolbook Uralic"/>
                <a:cs typeface="Schoolbook Uralic"/>
              </a:rPr>
              <a:t>triple beam balance or </a:t>
            </a:r>
            <a:r>
              <a:rPr sz="2800" dirty="0">
                <a:latin typeface="Schoolbook Uralic"/>
                <a:cs typeface="Schoolbook Uralic"/>
              </a:rPr>
              <a:t>a</a:t>
            </a:r>
            <a:r>
              <a:rPr sz="2800" spc="-60" dirty="0">
                <a:latin typeface="Schoolbook Uralic"/>
                <a:cs typeface="Schoolbook Uralic"/>
              </a:rPr>
              <a:t> </a:t>
            </a:r>
            <a:r>
              <a:rPr sz="2800" dirty="0">
                <a:latin typeface="Schoolbook Uralic"/>
                <a:cs typeface="Schoolbook Uralic"/>
              </a:rPr>
              <a:t>scale.</a:t>
            </a:r>
          </a:p>
          <a:p>
            <a:pPr marL="285115" marR="994410" indent="-273050">
              <a:lnSpc>
                <a:spcPct val="100000"/>
              </a:lnSpc>
              <a:spcBef>
                <a:spcPts val="6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</a:tabLst>
            </a:pPr>
            <a:r>
              <a:rPr sz="2800" spc="-5" dirty="0">
                <a:latin typeface="Schoolbook Uralic"/>
                <a:cs typeface="Schoolbook Uralic"/>
              </a:rPr>
              <a:t>Unit: in </a:t>
            </a:r>
            <a:r>
              <a:rPr sz="2800" dirty="0">
                <a:latin typeface="Schoolbook Uralic"/>
                <a:cs typeface="Schoolbook Uralic"/>
              </a:rPr>
              <a:t>science </a:t>
            </a:r>
            <a:r>
              <a:rPr sz="2800" spc="-5" dirty="0">
                <a:latin typeface="Schoolbook Uralic"/>
                <a:cs typeface="Schoolbook Uralic"/>
              </a:rPr>
              <a:t>ALWAYS use grams (g)</a:t>
            </a:r>
            <a:r>
              <a:rPr sz="2800" spc="-50" dirty="0">
                <a:latin typeface="Schoolbook Uralic"/>
                <a:cs typeface="Schoolbook Uralic"/>
              </a:rPr>
              <a:t> </a:t>
            </a:r>
            <a:r>
              <a:rPr sz="2800" spc="-5" dirty="0">
                <a:latin typeface="Schoolbook Uralic"/>
                <a:cs typeface="Schoolbook Uralic"/>
              </a:rPr>
              <a:t>or  </a:t>
            </a:r>
            <a:r>
              <a:rPr sz="2800" dirty="0">
                <a:latin typeface="Schoolbook Uralic"/>
                <a:cs typeface="Schoolbook Uralic"/>
              </a:rPr>
              <a:t>kilograms</a:t>
            </a:r>
            <a:r>
              <a:rPr sz="2800" spc="-20" dirty="0">
                <a:latin typeface="Schoolbook Uralic"/>
                <a:cs typeface="Schoolbook Uralic"/>
              </a:rPr>
              <a:t> </a:t>
            </a:r>
            <a:r>
              <a:rPr sz="2800" spc="-5" dirty="0">
                <a:latin typeface="Schoolbook Uralic"/>
                <a:cs typeface="Schoolbook Uralic"/>
              </a:rPr>
              <a:t>(kg).</a:t>
            </a:r>
            <a:endParaRPr sz="2800" dirty="0">
              <a:latin typeface="Schoolbook Uralic"/>
              <a:cs typeface="Schoolbook Ural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5400" y="4189412"/>
            <a:ext cx="2381250" cy="2168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7800" y="4267200"/>
            <a:ext cx="3252851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86334"/>
            <a:ext cx="663130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M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EASURABLE </a:t>
            </a: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ROPERTIES </a:t>
            </a:r>
            <a:r>
              <a:rPr sz="2400" dirty="0">
                <a:solidFill>
                  <a:srgbClr val="565F6C"/>
                </a:solidFill>
                <a:latin typeface="Schoolbook Uralic"/>
                <a:cs typeface="Schoolbook Uralic"/>
              </a:rPr>
              <a:t>OF</a:t>
            </a:r>
            <a:r>
              <a:rPr sz="2400" spc="520" dirty="0">
                <a:solidFill>
                  <a:srgbClr val="565F6C"/>
                </a:solidFill>
                <a:latin typeface="Schoolbook Uralic"/>
                <a:cs typeface="Schoolbook Uralic"/>
              </a:rPr>
              <a:t> </a:t>
            </a:r>
            <a:r>
              <a:rPr sz="30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M</a:t>
            </a:r>
            <a:r>
              <a:rPr sz="24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ATTER</a:t>
            </a:r>
            <a:endParaRPr sz="2400">
              <a:latin typeface="Schoolbook Uralic"/>
              <a:cs typeface="Schoolbook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943102"/>
            <a:ext cx="738886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  <a:tab pos="1440180" algn="l"/>
              </a:tabLst>
            </a:pP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Weight</a:t>
            </a:r>
            <a:r>
              <a:rPr sz="2800" spc="-5" dirty="0">
                <a:latin typeface="Schoolbook Uralic"/>
                <a:cs typeface="Schoolbook Uralic"/>
              </a:rPr>
              <a:t> </a:t>
            </a:r>
            <a:r>
              <a:rPr sz="2800" dirty="0">
                <a:latin typeface="Schoolbook Uralic"/>
                <a:cs typeface="Schoolbook Uralic"/>
              </a:rPr>
              <a:t>- </a:t>
            </a:r>
            <a:r>
              <a:rPr sz="2800" spc="-5" dirty="0">
                <a:latin typeface="Schoolbook Uralic"/>
                <a:cs typeface="Schoolbook Uralic"/>
              </a:rPr>
              <a:t>measure </a:t>
            </a:r>
            <a:r>
              <a:rPr sz="2800" dirty="0">
                <a:latin typeface="Schoolbook Uralic"/>
                <a:cs typeface="Schoolbook Uralic"/>
              </a:rPr>
              <a:t>of </a:t>
            </a:r>
            <a:r>
              <a:rPr sz="2800" spc="-5" dirty="0">
                <a:latin typeface="Schoolbook Uralic"/>
                <a:cs typeface="Schoolbook Uralic"/>
              </a:rPr>
              <a:t>the pull </a:t>
            </a:r>
            <a:r>
              <a:rPr sz="2800" dirty="0">
                <a:latin typeface="Schoolbook Uralic"/>
                <a:cs typeface="Schoolbook Uralic"/>
              </a:rPr>
              <a:t>of </a:t>
            </a:r>
            <a:r>
              <a:rPr sz="2800" spc="-5" dirty="0">
                <a:latin typeface="Schoolbook Uralic"/>
                <a:cs typeface="Schoolbook Uralic"/>
              </a:rPr>
              <a:t>gravity on an  </a:t>
            </a:r>
            <a:r>
              <a:rPr sz="2800" dirty="0">
                <a:latin typeface="Schoolbook Uralic"/>
                <a:cs typeface="Schoolbook Uralic"/>
              </a:rPr>
              <a:t>object.	Different </a:t>
            </a:r>
            <a:r>
              <a:rPr sz="2800" spc="-5" dirty="0">
                <a:latin typeface="Schoolbook Uralic"/>
                <a:cs typeface="Schoolbook Uralic"/>
              </a:rPr>
              <a:t>on the</a:t>
            </a:r>
            <a:r>
              <a:rPr sz="2800" spc="-60" dirty="0">
                <a:latin typeface="Schoolbook Uralic"/>
                <a:cs typeface="Schoolbook Uralic"/>
              </a:rPr>
              <a:t> </a:t>
            </a:r>
            <a:r>
              <a:rPr sz="2800" dirty="0">
                <a:latin typeface="Schoolbook Uralic"/>
                <a:cs typeface="Schoolbook Uralic"/>
              </a:rPr>
              <a:t>MOON!!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38772" y="2086243"/>
            <a:ext cx="9005228" cy="4686157"/>
            <a:chOff x="138772" y="2086243"/>
            <a:chExt cx="9005228" cy="4686157"/>
          </a:xfrm>
        </p:grpSpPr>
        <p:sp>
          <p:nvSpPr>
            <p:cNvPr id="5" name="object 5"/>
            <p:cNvSpPr/>
            <p:nvPr/>
          </p:nvSpPr>
          <p:spPr>
            <a:xfrm>
              <a:off x="256426" y="2086243"/>
              <a:ext cx="2514600" cy="23304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8772" y="4403850"/>
              <a:ext cx="3244850" cy="23685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6600" y="2304466"/>
              <a:ext cx="5867400" cy="4267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D84E-E89D-4DDD-B13D-1090CC46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5D973-C1E1-41DD-B8C5-690F5288F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58991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35711"/>
            <a:ext cx="6631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M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EASURABLE </a:t>
            </a:r>
            <a:r>
              <a:rPr sz="30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ROPERTIES </a:t>
            </a:r>
            <a:r>
              <a:rPr sz="2400" dirty="0">
                <a:solidFill>
                  <a:srgbClr val="565F6C"/>
                </a:solidFill>
                <a:latin typeface="Schoolbook Uralic"/>
                <a:cs typeface="Schoolbook Uralic"/>
              </a:rPr>
              <a:t>OF</a:t>
            </a:r>
            <a:r>
              <a:rPr sz="2400" spc="575" dirty="0">
                <a:solidFill>
                  <a:srgbClr val="565F6C"/>
                </a:solidFill>
                <a:latin typeface="Schoolbook Uralic"/>
                <a:cs typeface="Schoolbook Uralic"/>
              </a:rPr>
              <a:t> </a:t>
            </a:r>
            <a:r>
              <a:rPr sz="30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M</a:t>
            </a:r>
            <a:r>
              <a:rPr sz="24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ATTER</a:t>
            </a:r>
            <a:endParaRPr sz="2400">
              <a:latin typeface="Schoolbook Uralic"/>
              <a:cs typeface="Schoolbook Ural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8005" y="859437"/>
            <a:ext cx="8072120" cy="372089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81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</a:tabLst>
            </a:pP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Volume</a:t>
            </a:r>
            <a:r>
              <a:rPr sz="2800" spc="-5" dirty="0">
                <a:latin typeface="Schoolbook Uralic"/>
                <a:cs typeface="Schoolbook Uralic"/>
              </a:rPr>
              <a:t> </a:t>
            </a:r>
            <a:r>
              <a:rPr sz="2800" dirty="0">
                <a:latin typeface="Schoolbook Uralic"/>
                <a:cs typeface="Schoolbook Uralic"/>
              </a:rPr>
              <a:t>- </a:t>
            </a:r>
            <a:r>
              <a:rPr sz="2800" spc="-5" dirty="0">
                <a:latin typeface="Schoolbook Uralic"/>
                <a:cs typeface="Schoolbook Uralic"/>
              </a:rPr>
              <a:t>the amount </a:t>
            </a:r>
            <a:r>
              <a:rPr sz="2800" dirty="0">
                <a:latin typeface="Schoolbook Uralic"/>
                <a:cs typeface="Schoolbook Uralic"/>
              </a:rPr>
              <a:t>of space </a:t>
            </a:r>
            <a:r>
              <a:rPr sz="2800" spc="-5" dirty="0">
                <a:latin typeface="Schoolbook Uralic"/>
                <a:cs typeface="Schoolbook Uralic"/>
              </a:rPr>
              <a:t>an </a:t>
            </a:r>
            <a:r>
              <a:rPr sz="2800" dirty="0">
                <a:latin typeface="Schoolbook Uralic"/>
                <a:cs typeface="Schoolbook Uralic"/>
              </a:rPr>
              <a:t>object </a:t>
            </a:r>
            <a:r>
              <a:rPr sz="2800" spc="-5" dirty="0">
                <a:latin typeface="Schoolbook Uralic"/>
                <a:cs typeface="Schoolbook Uralic"/>
              </a:rPr>
              <a:t>takes</a:t>
            </a:r>
            <a:r>
              <a:rPr sz="2800" spc="-90" dirty="0">
                <a:latin typeface="Schoolbook Uralic"/>
                <a:cs typeface="Schoolbook Uralic"/>
              </a:rPr>
              <a:t> </a:t>
            </a:r>
            <a:r>
              <a:rPr sz="2800" spc="-10" dirty="0">
                <a:latin typeface="Schoolbook Uralic"/>
                <a:cs typeface="Schoolbook Uralic"/>
              </a:rPr>
              <a:t>up.</a:t>
            </a:r>
            <a:endParaRPr sz="2800" dirty="0">
              <a:latin typeface="Schoolbook Uralic"/>
              <a:cs typeface="Schoolbook Uralic"/>
            </a:endParaRPr>
          </a:p>
          <a:p>
            <a:pPr marL="285115" marR="279400" indent="-273050">
              <a:lnSpc>
                <a:spcPct val="100000"/>
              </a:lnSpc>
              <a:spcBef>
                <a:spcPts val="605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5750" algn="l"/>
              </a:tabLst>
            </a:pPr>
            <a:r>
              <a:rPr sz="2400" b="1" dirty="0">
                <a:latin typeface="Schoolbook Uralic"/>
                <a:cs typeface="Schoolbook Uralic"/>
              </a:rPr>
              <a:t>Measured by</a:t>
            </a:r>
            <a:r>
              <a:rPr sz="2400" dirty="0">
                <a:latin typeface="Schoolbook Uralic"/>
                <a:cs typeface="Schoolbook Uralic"/>
              </a:rPr>
              <a:t>: different for regular solid, irregular</a:t>
            </a:r>
            <a:r>
              <a:rPr sz="2400" spc="-250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solid  </a:t>
            </a:r>
            <a:r>
              <a:rPr sz="2400" spc="-5" dirty="0">
                <a:latin typeface="Schoolbook Uralic"/>
                <a:cs typeface="Schoolbook Uralic"/>
              </a:rPr>
              <a:t>and</a:t>
            </a:r>
            <a:r>
              <a:rPr sz="2400" spc="-20" dirty="0">
                <a:latin typeface="Schoolbook Uralic"/>
                <a:cs typeface="Schoolbook Uralic"/>
              </a:rPr>
              <a:t> </a:t>
            </a:r>
            <a:r>
              <a:rPr sz="2400" spc="-5" dirty="0">
                <a:latin typeface="Schoolbook Uralic"/>
                <a:cs typeface="Schoolbook Uralic"/>
              </a:rPr>
              <a:t>liquids.</a:t>
            </a:r>
            <a:endParaRPr sz="2400" dirty="0">
              <a:latin typeface="Schoolbook Uralic"/>
              <a:cs typeface="Schoolbook Uralic"/>
            </a:endParaRPr>
          </a:p>
          <a:p>
            <a:pPr marL="285115" marR="38735" indent="-273050">
              <a:lnSpc>
                <a:spcPct val="100000"/>
              </a:lnSpc>
              <a:spcBef>
                <a:spcPts val="605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5750" algn="l"/>
              </a:tabLst>
            </a:pPr>
            <a:r>
              <a:rPr sz="2400" b="1" dirty="0">
                <a:latin typeface="Schoolbook Uralic"/>
                <a:cs typeface="Schoolbook Uralic"/>
              </a:rPr>
              <a:t>Examples of Regular Solids</a:t>
            </a:r>
            <a:r>
              <a:rPr sz="2400" dirty="0">
                <a:latin typeface="Schoolbook Uralic"/>
                <a:cs typeface="Schoolbook Uralic"/>
              </a:rPr>
              <a:t>: </a:t>
            </a:r>
            <a:r>
              <a:rPr sz="2400" spc="-5" dirty="0">
                <a:latin typeface="Schoolbook Uralic"/>
                <a:cs typeface="Schoolbook Uralic"/>
              </a:rPr>
              <a:t>any </a:t>
            </a:r>
            <a:r>
              <a:rPr sz="2400" dirty="0">
                <a:latin typeface="Schoolbook Uralic"/>
                <a:cs typeface="Schoolbook Uralic"/>
              </a:rPr>
              <a:t>solid you can</a:t>
            </a:r>
            <a:r>
              <a:rPr sz="2400" spc="-155" dirty="0">
                <a:latin typeface="Schoolbook Uralic"/>
                <a:cs typeface="Schoolbook Uralic"/>
              </a:rPr>
              <a:t> </a:t>
            </a:r>
            <a:r>
              <a:rPr sz="2400" spc="-5" dirty="0">
                <a:latin typeface="Schoolbook Uralic"/>
                <a:cs typeface="Schoolbook Uralic"/>
              </a:rPr>
              <a:t>measure  the </a:t>
            </a:r>
            <a:r>
              <a:rPr sz="2400" dirty="0">
                <a:latin typeface="Schoolbook Uralic"/>
                <a:cs typeface="Schoolbook Uralic"/>
              </a:rPr>
              <a:t>length, width, </a:t>
            </a:r>
            <a:r>
              <a:rPr sz="2400" spc="-5" dirty="0">
                <a:latin typeface="Schoolbook Uralic"/>
                <a:cs typeface="Schoolbook Uralic"/>
              </a:rPr>
              <a:t>and </a:t>
            </a:r>
            <a:r>
              <a:rPr sz="2400" dirty="0">
                <a:latin typeface="Schoolbook Uralic"/>
                <a:cs typeface="Schoolbook Uralic"/>
              </a:rPr>
              <a:t>height</a:t>
            </a:r>
            <a:r>
              <a:rPr sz="2400" spc="-135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o</a:t>
            </a:r>
            <a:r>
              <a:rPr lang="en-US" sz="2400" dirty="0">
                <a:latin typeface="Schoolbook Uralic"/>
                <a:cs typeface="Schoolbook Uralic"/>
              </a:rPr>
              <a:t>f </a:t>
            </a:r>
          </a:p>
          <a:p>
            <a:pPr marL="12065" marR="38735">
              <a:lnSpc>
                <a:spcPct val="100000"/>
              </a:lnSpc>
              <a:spcBef>
                <a:spcPts val="605"/>
              </a:spcBef>
              <a:buClr>
                <a:srgbClr val="FD8537"/>
              </a:buClr>
              <a:buSzPct val="70000"/>
              <a:tabLst>
                <a:tab pos="285750" algn="l"/>
              </a:tabLst>
            </a:pPr>
            <a:r>
              <a:rPr lang="en-US" sz="2400" b="1" spc="-5" dirty="0">
                <a:solidFill>
                  <a:srgbClr val="B32C16"/>
                </a:solidFill>
                <a:latin typeface="Schoolbook Uralic"/>
                <a:cs typeface="Schoolbook Uralic"/>
              </a:rPr>
              <a:t>			</a:t>
            </a:r>
            <a:r>
              <a:rPr sz="2400" b="1" spc="-5" dirty="0">
                <a:solidFill>
                  <a:srgbClr val="B32C16"/>
                </a:solidFill>
                <a:latin typeface="Schoolbook Uralic"/>
                <a:cs typeface="Schoolbook Uralic"/>
              </a:rPr>
              <a:t>length </a:t>
            </a:r>
            <a:r>
              <a:rPr sz="2400" dirty="0">
                <a:latin typeface="Schoolbook Uralic"/>
                <a:cs typeface="Schoolbook Uralic"/>
              </a:rPr>
              <a:t>x </a:t>
            </a:r>
            <a:r>
              <a:rPr sz="2400" b="1" spc="-5" dirty="0">
                <a:solidFill>
                  <a:srgbClr val="B32C16"/>
                </a:solidFill>
                <a:latin typeface="Schoolbook Uralic"/>
                <a:cs typeface="Schoolbook Uralic"/>
              </a:rPr>
              <a:t>width </a:t>
            </a:r>
            <a:r>
              <a:rPr sz="2400" dirty="0">
                <a:latin typeface="Schoolbook Uralic"/>
                <a:cs typeface="Schoolbook Uralic"/>
              </a:rPr>
              <a:t>x</a:t>
            </a:r>
            <a:r>
              <a:rPr sz="2400" spc="-75" dirty="0">
                <a:latin typeface="Schoolbook Uralic"/>
                <a:cs typeface="Schoolbook Uralic"/>
              </a:rPr>
              <a:t> </a:t>
            </a:r>
            <a:r>
              <a:rPr sz="2400" b="1" spc="-5" dirty="0">
                <a:solidFill>
                  <a:srgbClr val="B32C16"/>
                </a:solidFill>
                <a:latin typeface="Schoolbook Uralic"/>
                <a:cs typeface="Schoolbook Uralic"/>
              </a:rPr>
              <a:t>height</a:t>
            </a:r>
            <a:endParaRPr sz="2400" dirty="0">
              <a:latin typeface="Schoolbook Uralic"/>
              <a:cs typeface="Schoolbook Ural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 dirty="0">
              <a:latin typeface="Schoolbook Uralic"/>
              <a:cs typeface="Schoolbook Uralic"/>
            </a:endParaRPr>
          </a:p>
          <a:p>
            <a:pPr marL="285115" indent="-273050">
              <a:lnSpc>
                <a:spcPct val="100000"/>
              </a:lnSpc>
              <a:buClr>
                <a:srgbClr val="FD8537"/>
              </a:buClr>
              <a:buSzPct val="70000"/>
              <a:buFont typeface="Wingdings"/>
              <a:buChar char=""/>
              <a:tabLst>
                <a:tab pos="285750" algn="l"/>
              </a:tabLst>
            </a:pPr>
            <a:r>
              <a:rPr sz="2400" b="1" dirty="0">
                <a:latin typeface="Schoolbook Uralic"/>
                <a:cs typeface="Schoolbook Uralic"/>
              </a:rPr>
              <a:t>Examples of </a:t>
            </a:r>
            <a:r>
              <a:rPr sz="2400" b="1" spc="-5" dirty="0">
                <a:latin typeface="Schoolbook Uralic"/>
                <a:cs typeface="Schoolbook Uralic"/>
              </a:rPr>
              <a:t>Irregular </a:t>
            </a:r>
            <a:r>
              <a:rPr sz="2400" b="1" dirty="0">
                <a:latin typeface="Schoolbook Uralic"/>
                <a:cs typeface="Schoolbook Uralic"/>
              </a:rPr>
              <a:t>Solids</a:t>
            </a:r>
            <a:r>
              <a:rPr sz="2400" dirty="0">
                <a:latin typeface="Schoolbook Uralic"/>
                <a:cs typeface="Schoolbook Uralic"/>
              </a:rPr>
              <a:t>: </a:t>
            </a:r>
            <a:r>
              <a:rPr sz="2400" spc="-5" dirty="0">
                <a:latin typeface="Schoolbook Uralic"/>
                <a:cs typeface="Schoolbook Uralic"/>
              </a:rPr>
              <a:t>any </a:t>
            </a:r>
            <a:r>
              <a:rPr sz="2400" dirty="0">
                <a:latin typeface="Schoolbook Uralic"/>
                <a:cs typeface="Schoolbook Uralic"/>
              </a:rPr>
              <a:t>solid you</a:t>
            </a:r>
            <a:r>
              <a:rPr sz="2400" spc="-125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cannot</a:t>
            </a:r>
            <a:r>
              <a:rPr lang="en-US" sz="2400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measure </a:t>
            </a:r>
            <a:r>
              <a:rPr sz="2400" spc="-5" dirty="0">
                <a:latin typeface="Schoolbook Uralic"/>
                <a:cs typeface="Schoolbook Uralic"/>
              </a:rPr>
              <a:t>the </a:t>
            </a:r>
            <a:r>
              <a:rPr sz="2400" dirty="0">
                <a:latin typeface="Schoolbook Uralic"/>
                <a:cs typeface="Schoolbook Uralic"/>
              </a:rPr>
              <a:t>length, width and height</a:t>
            </a:r>
            <a:r>
              <a:rPr sz="2400" spc="-175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of.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7115" y="5597418"/>
            <a:ext cx="668147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5750" algn="l"/>
              </a:tabLst>
            </a:pPr>
            <a:r>
              <a:rPr sz="2800" b="1" dirty="0">
                <a:latin typeface="Schoolbook Uralic"/>
                <a:cs typeface="Schoolbook Uralic"/>
              </a:rPr>
              <a:t>Examples of </a:t>
            </a:r>
            <a:r>
              <a:rPr sz="2800" b="1" spc="-5" dirty="0">
                <a:latin typeface="Schoolbook Uralic"/>
                <a:cs typeface="Schoolbook Uralic"/>
              </a:rPr>
              <a:t>Liquids: </a:t>
            </a:r>
            <a:r>
              <a:rPr sz="2800" spc="-5" dirty="0">
                <a:latin typeface="Schoolbook Uralic"/>
                <a:cs typeface="Schoolbook Uralic"/>
              </a:rPr>
              <a:t>any </a:t>
            </a:r>
            <a:r>
              <a:rPr sz="2800" dirty="0">
                <a:latin typeface="Schoolbook Uralic"/>
                <a:cs typeface="Schoolbook Uralic"/>
              </a:rPr>
              <a:t>object </a:t>
            </a:r>
            <a:r>
              <a:rPr sz="2800" spc="-5" dirty="0">
                <a:latin typeface="Schoolbook Uralic"/>
                <a:cs typeface="Schoolbook Uralic"/>
              </a:rPr>
              <a:t>that </a:t>
            </a:r>
            <a:r>
              <a:rPr sz="2800" dirty="0">
                <a:latin typeface="Schoolbook Uralic"/>
                <a:cs typeface="Schoolbook Uralic"/>
              </a:rPr>
              <a:t>has no</a:t>
            </a:r>
            <a:r>
              <a:rPr sz="2800" spc="-114" dirty="0">
                <a:latin typeface="Schoolbook Uralic"/>
                <a:cs typeface="Schoolbook Uralic"/>
              </a:rPr>
              <a:t> </a:t>
            </a:r>
            <a:r>
              <a:rPr sz="2800" dirty="0">
                <a:latin typeface="Schoolbook Uralic"/>
                <a:cs typeface="Schoolbook Uralic"/>
              </a:rPr>
              <a:t>definite  shape </a:t>
            </a:r>
            <a:r>
              <a:rPr sz="2800" spc="-5" dirty="0">
                <a:latin typeface="Schoolbook Uralic"/>
                <a:cs typeface="Schoolbook Uralic"/>
              </a:rPr>
              <a:t>but </a:t>
            </a:r>
            <a:r>
              <a:rPr sz="2800" dirty="0">
                <a:latin typeface="Schoolbook Uralic"/>
                <a:cs typeface="Schoolbook Uralic"/>
              </a:rPr>
              <a:t>does have a definite</a:t>
            </a:r>
            <a:r>
              <a:rPr sz="2800" spc="-125" dirty="0">
                <a:latin typeface="Schoolbook Uralic"/>
                <a:cs typeface="Schoolbook Uralic"/>
              </a:rPr>
              <a:t> </a:t>
            </a:r>
            <a:r>
              <a:rPr sz="2800" dirty="0">
                <a:latin typeface="Schoolbook Uralic"/>
                <a:cs typeface="Schoolbook Uralic"/>
              </a:rPr>
              <a:t>volume.</a:t>
            </a:r>
          </a:p>
        </p:txBody>
      </p:sp>
      <p:sp>
        <p:nvSpPr>
          <p:cNvPr id="7" name="object 7"/>
          <p:cNvSpPr/>
          <p:nvPr/>
        </p:nvSpPr>
        <p:spPr>
          <a:xfrm>
            <a:off x="3133915" y="4567261"/>
            <a:ext cx="1009650" cy="1009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3587" y="4403148"/>
            <a:ext cx="2114550" cy="1014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55413" y="4314825"/>
            <a:ext cx="1462151" cy="1019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79655" y="5675615"/>
            <a:ext cx="966787" cy="1052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62875" y="5466733"/>
            <a:ext cx="1381125" cy="1362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78137" y="2670564"/>
            <a:ext cx="1596500" cy="11157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5420862" y="2677701"/>
            <a:ext cx="1083298" cy="1066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1821" y="2303153"/>
            <a:ext cx="8306699" cy="4326247"/>
            <a:chOff x="800100" y="2218943"/>
            <a:chExt cx="8306699" cy="4326247"/>
          </a:xfrm>
        </p:grpSpPr>
        <p:sp>
          <p:nvSpPr>
            <p:cNvPr id="3" name="object 3"/>
            <p:cNvSpPr/>
            <p:nvPr/>
          </p:nvSpPr>
          <p:spPr>
            <a:xfrm>
              <a:off x="5601599" y="3916290"/>
              <a:ext cx="3505200" cy="2628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0100" y="2218943"/>
              <a:ext cx="4800600" cy="5699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13359" y="2599944"/>
            <a:ext cx="4243070" cy="570230"/>
            <a:chOff x="213359" y="2599944"/>
            <a:chExt cx="4243070" cy="570230"/>
          </a:xfrm>
        </p:grpSpPr>
        <p:sp>
          <p:nvSpPr>
            <p:cNvPr id="6" name="object 6"/>
            <p:cNvSpPr/>
            <p:nvPr/>
          </p:nvSpPr>
          <p:spPr>
            <a:xfrm>
              <a:off x="213359" y="2715768"/>
              <a:ext cx="393192" cy="3825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2815" y="2599944"/>
              <a:ext cx="4023360" cy="5699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11836" y="3177539"/>
            <a:ext cx="4909185" cy="585470"/>
            <a:chOff x="211836" y="3177539"/>
            <a:chExt cx="4909185" cy="585470"/>
          </a:xfrm>
        </p:grpSpPr>
        <p:sp>
          <p:nvSpPr>
            <p:cNvPr id="9" name="object 9"/>
            <p:cNvSpPr/>
            <p:nvPr/>
          </p:nvSpPr>
          <p:spPr>
            <a:xfrm>
              <a:off x="211836" y="3293363"/>
              <a:ext cx="408431" cy="3977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1292" y="3177539"/>
              <a:ext cx="4689348" cy="5852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07340" y="696095"/>
            <a:ext cx="8268970" cy="4207562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800" b="1" dirty="0">
                <a:latin typeface="Schoolbook Uralic"/>
                <a:cs typeface="Schoolbook Uralic"/>
              </a:rPr>
              <a:t>Measuring the Volume of</a:t>
            </a:r>
            <a:r>
              <a:rPr sz="2800" b="1" spc="-5" dirty="0">
                <a:latin typeface="Schoolbook Uralic"/>
                <a:cs typeface="Schoolbook Uralic"/>
              </a:rPr>
              <a:t> Liquids:</a:t>
            </a:r>
            <a:endParaRPr sz="2800" dirty="0">
              <a:latin typeface="Schoolbook Uralic"/>
              <a:cs typeface="Schoolbook Uralic"/>
            </a:endParaRPr>
          </a:p>
          <a:p>
            <a:pPr marL="285115" marR="5080" indent="-273050">
              <a:lnSpc>
                <a:spcPct val="100000"/>
              </a:lnSpc>
              <a:spcBef>
                <a:spcPts val="615"/>
              </a:spcBef>
              <a:tabLst>
                <a:tab pos="2440305" algn="l"/>
              </a:tabLst>
            </a:pPr>
            <a:r>
              <a:rPr sz="2400" b="1" u="sng" spc="-5" dirty="0">
                <a:solidFill>
                  <a:srgbClr val="3668C4"/>
                </a:solidFill>
                <a:uFill>
                  <a:solidFill>
                    <a:srgbClr val="3668C4"/>
                  </a:solidFill>
                </a:uFill>
                <a:latin typeface="Schoolbook Uralic"/>
                <a:cs typeface="Schoolbook Uralic"/>
              </a:rPr>
              <a:t>How</a:t>
            </a:r>
            <a:r>
              <a:rPr sz="2400" b="1" u="sng" spc="15" dirty="0">
                <a:solidFill>
                  <a:srgbClr val="3668C4"/>
                </a:solidFill>
                <a:uFill>
                  <a:solidFill>
                    <a:srgbClr val="3668C4"/>
                  </a:solidFill>
                </a:uFill>
                <a:latin typeface="Schoolbook Uralic"/>
                <a:cs typeface="Schoolbook Uralic"/>
              </a:rPr>
              <a:t> </a:t>
            </a:r>
            <a:r>
              <a:rPr sz="2400" b="1" u="sng" dirty="0">
                <a:solidFill>
                  <a:srgbClr val="3668C4"/>
                </a:solidFill>
                <a:uFill>
                  <a:solidFill>
                    <a:srgbClr val="3668C4"/>
                  </a:solidFill>
                </a:uFill>
                <a:latin typeface="Schoolbook Uralic"/>
                <a:cs typeface="Schoolbook Uralic"/>
              </a:rPr>
              <a:t>to</a:t>
            </a:r>
            <a:r>
              <a:rPr sz="2400" b="1" u="sng" spc="20" dirty="0">
                <a:solidFill>
                  <a:srgbClr val="3668C4"/>
                </a:solidFill>
                <a:uFill>
                  <a:solidFill>
                    <a:srgbClr val="3668C4"/>
                  </a:solidFill>
                </a:uFill>
                <a:latin typeface="Schoolbook Uralic"/>
                <a:cs typeface="Schoolbook Uralic"/>
              </a:rPr>
              <a:t> </a:t>
            </a:r>
            <a:r>
              <a:rPr sz="2400" b="1" u="sng" spc="-5" dirty="0">
                <a:solidFill>
                  <a:srgbClr val="3668C4"/>
                </a:solidFill>
                <a:uFill>
                  <a:solidFill>
                    <a:srgbClr val="3668C4"/>
                  </a:solidFill>
                </a:uFill>
                <a:latin typeface="Schoolbook Uralic"/>
                <a:cs typeface="Schoolbook Uralic"/>
              </a:rPr>
              <a:t>calculate</a:t>
            </a:r>
            <a:r>
              <a:rPr sz="2400" b="1" spc="-5" dirty="0">
                <a:solidFill>
                  <a:srgbClr val="3668C4"/>
                </a:solidFill>
                <a:latin typeface="Schoolbook Uralic"/>
                <a:cs typeface="Schoolbook Uralic"/>
              </a:rPr>
              <a:t>:	</a:t>
            </a:r>
            <a:r>
              <a:rPr sz="2400" b="1" dirty="0">
                <a:solidFill>
                  <a:srgbClr val="3668C4"/>
                </a:solidFill>
                <a:latin typeface="Schoolbook Uralic"/>
                <a:cs typeface="Schoolbook Uralic"/>
              </a:rPr>
              <a:t>Use a graduated </a:t>
            </a:r>
            <a:r>
              <a:rPr sz="2400" b="1" spc="-5" dirty="0">
                <a:solidFill>
                  <a:srgbClr val="3668C4"/>
                </a:solidFill>
                <a:latin typeface="Schoolbook Uralic"/>
                <a:cs typeface="Schoolbook Uralic"/>
              </a:rPr>
              <a:t>cylinder to find </a:t>
            </a:r>
            <a:r>
              <a:rPr sz="2400" b="1" dirty="0">
                <a:solidFill>
                  <a:srgbClr val="3668C4"/>
                </a:solidFill>
                <a:latin typeface="Schoolbook Uralic"/>
                <a:cs typeface="Schoolbook Uralic"/>
              </a:rPr>
              <a:t>the volume  at </a:t>
            </a:r>
            <a:r>
              <a:rPr sz="2400" b="1" spc="-5" dirty="0">
                <a:solidFill>
                  <a:srgbClr val="3668C4"/>
                </a:solidFill>
                <a:latin typeface="Schoolbook Uralic"/>
                <a:cs typeface="Schoolbook Uralic"/>
              </a:rPr>
              <a:t>the meniscus.</a:t>
            </a:r>
            <a:endParaRPr lang="en-US" sz="2400" b="1" spc="-5" dirty="0">
              <a:solidFill>
                <a:srgbClr val="3668C4"/>
              </a:solidFill>
              <a:latin typeface="Schoolbook Uralic"/>
              <a:cs typeface="Schoolbook Uralic"/>
            </a:endParaRPr>
          </a:p>
          <a:p>
            <a:pPr marL="285115" marR="5080" indent="-273050">
              <a:lnSpc>
                <a:spcPct val="100000"/>
              </a:lnSpc>
              <a:spcBef>
                <a:spcPts val="615"/>
              </a:spcBef>
              <a:tabLst>
                <a:tab pos="2440305" algn="l"/>
              </a:tabLst>
            </a:pPr>
            <a:r>
              <a:rPr sz="2400" b="1" u="sng" dirty="0">
                <a:solidFill>
                  <a:srgbClr val="3668C4"/>
                </a:solidFill>
                <a:uFill>
                  <a:solidFill>
                    <a:srgbClr val="3668C4"/>
                  </a:solidFill>
                </a:uFill>
                <a:latin typeface="Schoolbook Uralic"/>
                <a:cs typeface="Schoolbook Uralic"/>
              </a:rPr>
              <a:t>Material:</a:t>
            </a:r>
            <a:r>
              <a:rPr sz="2400" b="1" dirty="0">
                <a:solidFill>
                  <a:srgbClr val="3668C4"/>
                </a:solidFill>
                <a:latin typeface="Schoolbook Uralic"/>
                <a:cs typeface="Schoolbook Uralic"/>
              </a:rPr>
              <a:t>	graduated </a:t>
            </a:r>
            <a:r>
              <a:rPr sz="2400" b="1" spc="-5" dirty="0">
                <a:solidFill>
                  <a:srgbClr val="3668C4"/>
                </a:solidFill>
                <a:latin typeface="Schoolbook Uralic"/>
                <a:cs typeface="Schoolbook Uralic"/>
              </a:rPr>
              <a:t>cylinder, </a:t>
            </a:r>
            <a:r>
              <a:rPr sz="2400" b="1" dirty="0">
                <a:solidFill>
                  <a:srgbClr val="3668C4"/>
                </a:solidFill>
                <a:latin typeface="Schoolbook Uralic"/>
                <a:cs typeface="Schoolbook Uralic"/>
              </a:rPr>
              <a:t>beaker, </a:t>
            </a:r>
            <a:r>
              <a:rPr sz="2400" b="1" spc="-5" dirty="0">
                <a:solidFill>
                  <a:srgbClr val="3668C4"/>
                </a:solidFill>
                <a:latin typeface="Schoolbook Uralic"/>
                <a:cs typeface="Schoolbook Uralic"/>
              </a:rPr>
              <a:t>flask  </a:t>
            </a:r>
            <a:endParaRPr lang="en-US" sz="2400" b="1" spc="-5" dirty="0">
              <a:solidFill>
                <a:srgbClr val="3668C4"/>
              </a:solidFill>
              <a:latin typeface="Schoolbook Uralic"/>
              <a:cs typeface="Schoolbook Uralic"/>
            </a:endParaRPr>
          </a:p>
          <a:p>
            <a:pPr marL="285115" marR="5080" indent="-273050" algn="ctr">
              <a:lnSpc>
                <a:spcPct val="100000"/>
              </a:lnSpc>
              <a:spcBef>
                <a:spcPts val="615"/>
              </a:spcBef>
              <a:tabLst>
                <a:tab pos="2440305" algn="l"/>
              </a:tabLst>
            </a:pPr>
            <a:r>
              <a:rPr sz="2400" b="1" u="sng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How to </a:t>
            </a:r>
            <a:r>
              <a:rPr sz="2400" b="1" u="sng" spc="-5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read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a graduated</a:t>
            </a:r>
            <a:r>
              <a:rPr sz="2400" b="1" u="sng" spc="-40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 </a:t>
            </a:r>
            <a:r>
              <a:rPr sz="2400" b="1" u="sng" spc="-5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cylinder</a:t>
            </a:r>
            <a:endParaRPr sz="2400" dirty="0">
              <a:latin typeface="Schoolbook Uralic"/>
              <a:cs typeface="Schoolbook Uralic"/>
            </a:endParaRPr>
          </a:p>
          <a:p>
            <a:pPr marL="285115" indent="-273050">
              <a:lnSpc>
                <a:spcPct val="100000"/>
              </a:lnSpc>
              <a:spcBef>
                <a:spcPts val="60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5750" algn="l"/>
              </a:tabLst>
            </a:pPr>
            <a:r>
              <a:rPr sz="2400" b="1" dirty="0">
                <a:latin typeface="Schoolbook Uralic"/>
                <a:cs typeface="Schoolbook Uralic"/>
              </a:rPr>
              <a:t>Must be at </a:t>
            </a:r>
            <a:r>
              <a:rPr sz="2400" b="1" spc="-5" dirty="0">
                <a:latin typeface="Schoolbook Uralic"/>
                <a:cs typeface="Schoolbook Uralic"/>
              </a:rPr>
              <a:t>eye </a:t>
            </a:r>
            <a:r>
              <a:rPr sz="2400" b="1" dirty="0">
                <a:latin typeface="Schoolbook Uralic"/>
                <a:cs typeface="Schoolbook Uralic"/>
              </a:rPr>
              <a:t>level to</a:t>
            </a:r>
            <a:r>
              <a:rPr sz="2400" b="1" spc="-30" dirty="0">
                <a:latin typeface="Schoolbook Uralic"/>
                <a:cs typeface="Schoolbook Uralic"/>
              </a:rPr>
              <a:t> </a:t>
            </a:r>
            <a:r>
              <a:rPr sz="2400" b="1" spc="-5" dirty="0">
                <a:latin typeface="Schoolbook Uralic"/>
                <a:cs typeface="Schoolbook Uralic"/>
              </a:rPr>
              <a:t>read.</a:t>
            </a:r>
            <a:endParaRPr sz="2400" dirty="0">
              <a:latin typeface="Schoolbook Uralic"/>
              <a:cs typeface="Schoolbook Uralic"/>
            </a:endParaRPr>
          </a:p>
          <a:p>
            <a:pPr marL="285115" indent="-273050">
              <a:lnSpc>
                <a:spcPct val="100000"/>
              </a:lnSpc>
              <a:spcBef>
                <a:spcPts val="176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5750" algn="l"/>
                <a:tab pos="6493510" algn="l"/>
              </a:tabLst>
            </a:pPr>
            <a:r>
              <a:rPr sz="2400" b="1" dirty="0">
                <a:latin typeface="Schoolbook Uralic"/>
                <a:cs typeface="Schoolbook Uralic"/>
              </a:rPr>
              <a:t>Must read </a:t>
            </a:r>
            <a:r>
              <a:rPr sz="2400" b="1" spc="-5" dirty="0">
                <a:latin typeface="Schoolbook Uralic"/>
                <a:cs typeface="Schoolbook Uralic"/>
              </a:rPr>
              <a:t>to </a:t>
            </a:r>
            <a:r>
              <a:rPr sz="2400" b="1" dirty="0">
                <a:latin typeface="Schoolbook Uralic"/>
                <a:cs typeface="Schoolbook Uralic"/>
              </a:rPr>
              <a:t>bottom of </a:t>
            </a:r>
            <a:r>
              <a:rPr sz="2400" b="1" spc="-5" dirty="0">
                <a:latin typeface="Schoolbook Uralic"/>
                <a:cs typeface="Schoolbook Uralic"/>
              </a:rPr>
              <a:t>the</a:t>
            </a:r>
            <a:r>
              <a:rPr sz="2400" b="1" spc="15" dirty="0">
                <a:latin typeface="Schoolbook Uralic"/>
                <a:cs typeface="Schoolbook Uralic"/>
              </a:rPr>
              <a:t> </a:t>
            </a:r>
            <a:r>
              <a:rPr sz="2400" b="1" dirty="0">
                <a:latin typeface="Schoolbook Uralic"/>
                <a:cs typeface="Schoolbook Uralic"/>
              </a:rPr>
              <a:t>curve</a:t>
            </a:r>
            <a:r>
              <a:rPr sz="2800" b="1" dirty="0">
                <a:solidFill>
                  <a:srgbClr val="FF66FF"/>
                </a:solidFill>
                <a:latin typeface="Schoolbook Uralic"/>
                <a:cs typeface="Schoolbook Uralic"/>
              </a:rPr>
              <a:t>.</a:t>
            </a:r>
            <a:r>
              <a:rPr sz="2800" b="1" spc="345" dirty="0">
                <a:solidFill>
                  <a:srgbClr val="FF0000"/>
                </a:solidFill>
                <a:latin typeface="Schoolbook Uralic"/>
                <a:cs typeface="Schoolbook Uralic"/>
              </a:rPr>
              <a:t> </a:t>
            </a:r>
            <a:r>
              <a:rPr sz="2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Schoolbook Uralic"/>
                <a:cs typeface="Schoolbook Uralic"/>
              </a:rPr>
              <a:t>MENISCUS</a:t>
            </a:r>
            <a:r>
              <a:rPr sz="2400" b="1" dirty="0">
                <a:solidFill>
                  <a:srgbClr val="FF0000"/>
                </a:solidFill>
                <a:latin typeface="Schoolbook Uralic"/>
                <a:cs typeface="Schoolbook Uralic"/>
              </a:rPr>
              <a:t>	- bottom</a:t>
            </a:r>
            <a:r>
              <a:rPr sz="2400" b="1" spc="-30" dirty="0">
                <a:solidFill>
                  <a:srgbClr val="FF0000"/>
                </a:solidFill>
                <a:latin typeface="Schoolbook Uralic"/>
                <a:cs typeface="Schoolbook Uralic"/>
              </a:rPr>
              <a:t> </a:t>
            </a:r>
            <a:r>
              <a:rPr sz="2400" b="1" dirty="0">
                <a:solidFill>
                  <a:srgbClr val="FF0000"/>
                </a:solidFill>
                <a:latin typeface="Schoolbook Uralic"/>
                <a:cs typeface="Schoolbook Uralic"/>
              </a:rPr>
              <a:t>of</a:t>
            </a:r>
            <a:endParaRPr sz="2400" dirty="0">
              <a:latin typeface="Schoolbook Uralic"/>
              <a:cs typeface="Schoolbook Uralic"/>
            </a:endParaRPr>
          </a:p>
          <a:p>
            <a:pPr marL="285115">
              <a:lnSpc>
                <a:spcPct val="100000"/>
              </a:lnSpc>
              <a:spcBef>
                <a:spcPts val="280"/>
              </a:spcBef>
            </a:pPr>
            <a:r>
              <a:rPr sz="2400" b="1" spc="-5" dirty="0">
                <a:solidFill>
                  <a:srgbClr val="FF0000"/>
                </a:solidFill>
                <a:latin typeface="Schoolbook Uralic"/>
                <a:cs typeface="Schoolbook Uralic"/>
              </a:rPr>
              <a:t>the curve.</a:t>
            </a:r>
            <a:endParaRPr sz="2400" dirty="0">
              <a:latin typeface="Schoolbook Uralic"/>
              <a:cs typeface="Schoolbook Uralic"/>
            </a:endParaRPr>
          </a:p>
          <a:p>
            <a:pPr marL="285115" indent="-273050">
              <a:lnSpc>
                <a:spcPct val="100000"/>
              </a:lnSpc>
              <a:spcBef>
                <a:spcPts val="60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5750" algn="l"/>
              </a:tabLst>
            </a:pPr>
            <a:r>
              <a:rPr sz="2400" b="1" spc="-5" dirty="0">
                <a:latin typeface="Schoolbook Uralic"/>
                <a:cs typeface="Schoolbook Uralic"/>
              </a:rPr>
              <a:t>Unit: </a:t>
            </a:r>
            <a:r>
              <a:rPr sz="2400" b="1" dirty="0">
                <a:latin typeface="Schoolbook Uralic"/>
                <a:cs typeface="Schoolbook Uralic"/>
              </a:rPr>
              <a:t>mL or</a:t>
            </a:r>
            <a:r>
              <a:rPr sz="2400" b="1" spc="-25" dirty="0">
                <a:latin typeface="Schoolbook Uralic"/>
                <a:cs typeface="Schoolbook Uralic"/>
              </a:rPr>
              <a:t> </a:t>
            </a:r>
            <a:r>
              <a:rPr sz="2400" b="1" dirty="0">
                <a:latin typeface="Schoolbook Uralic"/>
                <a:cs typeface="Schoolbook Uralic"/>
              </a:rPr>
              <a:t>L</a:t>
            </a:r>
            <a:endParaRPr sz="2400" dirty="0">
              <a:latin typeface="Schoolbook Uralic"/>
              <a:cs typeface="Schoolbook Ural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38776" y="4267200"/>
            <a:ext cx="2605024" cy="1570109"/>
          </a:xfrm>
          <a:custGeom>
            <a:avLst/>
            <a:gdLst/>
            <a:ahLst/>
            <a:cxnLst/>
            <a:rect l="l" t="t" r="r" b="b"/>
            <a:pathLst>
              <a:path w="5267959" h="2028189">
                <a:moveTo>
                  <a:pt x="5097353" y="1974308"/>
                </a:moveTo>
                <a:lnTo>
                  <a:pt x="5077206" y="2027809"/>
                </a:lnTo>
                <a:lnTo>
                  <a:pt x="5267833" y="2007997"/>
                </a:lnTo>
                <a:lnTo>
                  <a:pt x="5245980" y="1984375"/>
                </a:lnTo>
                <a:lnTo>
                  <a:pt x="5124068" y="1984375"/>
                </a:lnTo>
                <a:lnTo>
                  <a:pt x="5097353" y="1974308"/>
                </a:lnTo>
                <a:close/>
              </a:path>
              <a:path w="5267959" h="2028189">
                <a:moveTo>
                  <a:pt x="5117495" y="1920821"/>
                </a:moveTo>
                <a:lnTo>
                  <a:pt x="5097353" y="1974308"/>
                </a:lnTo>
                <a:lnTo>
                  <a:pt x="5124068" y="1984375"/>
                </a:lnTo>
                <a:lnTo>
                  <a:pt x="5144261" y="1930908"/>
                </a:lnTo>
                <a:lnTo>
                  <a:pt x="5117495" y="1920821"/>
                </a:lnTo>
                <a:close/>
              </a:path>
              <a:path w="5267959" h="2028189">
                <a:moveTo>
                  <a:pt x="5137658" y="1867281"/>
                </a:moveTo>
                <a:lnTo>
                  <a:pt x="5117495" y="1920821"/>
                </a:lnTo>
                <a:lnTo>
                  <a:pt x="5144261" y="1930908"/>
                </a:lnTo>
                <a:lnTo>
                  <a:pt x="5124068" y="1984375"/>
                </a:lnTo>
                <a:lnTo>
                  <a:pt x="5245980" y="1984375"/>
                </a:lnTo>
                <a:lnTo>
                  <a:pt x="5137658" y="1867281"/>
                </a:lnTo>
                <a:close/>
              </a:path>
              <a:path w="5267959" h="2028189">
                <a:moveTo>
                  <a:pt x="20065" y="0"/>
                </a:moveTo>
                <a:lnTo>
                  <a:pt x="0" y="53594"/>
                </a:lnTo>
                <a:lnTo>
                  <a:pt x="5097353" y="1974308"/>
                </a:lnTo>
                <a:lnTo>
                  <a:pt x="5117495" y="1920821"/>
                </a:lnTo>
                <a:lnTo>
                  <a:pt x="20065" y="0"/>
                </a:lnTo>
                <a:close/>
              </a:path>
            </a:pathLst>
          </a:custGeom>
          <a:solidFill>
            <a:srgbClr val="E7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0637" y="4826866"/>
            <a:ext cx="2659126" cy="1981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02713" y="4859401"/>
            <a:ext cx="2605024" cy="1998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07340" y="84210"/>
            <a:ext cx="61798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Schoolbook Uralic"/>
                <a:cs typeface="Schoolbook Uralic"/>
              </a:rPr>
              <a:t>Measurable Properties of</a:t>
            </a:r>
            <a:r>
              <a:rPr spc="-90" dirty="0">
                <a:latin typeface="Schoolbook Uralic"/>
                <a:cs typeface="Schoolbook Uralic"/>
              </a:rPr>
              <a:t> </a:t>
            </a:r>
            <a:r>
              <a:rPr dirty="0">
                <a:latin typeface="Schoolbook Uralic"/>
                <a:cs typeface="Schoolbook Uralic"/>
              </a:rPr>
              <a:t>Matter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5426" y="-563492"/>
            <a:ext cx="8128091" cy="4448167"/>
            <a:chOff x="800100" y="2218943"/>
            <a:chExt cx="8128091" cy="4448167"/>
          </a:xfrm>
        </p:grpSpPr>
        <p:sp>
          <p:nvSpPr>
            <p:cNvPr id="3" name="object 3"/>
            <p:cNvSpPr/>
            <p:nvPr/>
          </p:nvSpPr>
          <p:spPr>
            <a:xfrm>
              <a:off x="4292241" y="3533765"/>
              <a:ext cx="4635950" cy="313334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0100" y="2218943"/>
              <a:ext cx="4800600" cy="5699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23166" y="2786723"/>
            <a:ext cx="4243070" cy="570230"/>
            <a:chOff x="213359" y="2599944"/>
            <a:chExt cx="4243070" cy="570230"/>
          </a:xfrm>
        </p:grpSpPr>
        <p:sp>
          <p:nvSpPr>
            <p:cNvPr id="6" name="object 6"/>
            <p:cNvSpPr/>
            <p:nvPr/>
          </p:nvSpPr>
          <p:spPr>
            <a:xfrm>
              <a:off x="213359" y="2715768"/>
              <a:ext cx="393192" cy="3825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2815" y="2599944"/>
              <a:ext cx="4023360" cy="5699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r>
                <a:rPr lang="en-US" sz="4400" dirty="0">
                  <a:solidFill>
                    <a:srgbClr val="92D050"/>
                  </a:solidFill>
                </a:rPr>
                <a:t>✔️</a:t>
              </a:r>
              <a:endParaRPr sz="4400" dirty="0">
                <a:solidFill>
                  <a:srgbClr val="92D050"/>
                </a:solidFill>
              </a:endParaRPr>
            </a:p>
          </p:txBody>
        </p:sp>
      </p:grpSp>
      <p:sp>
        <p:nvSpPr>
          <p:cNvPr id="9" name="object 9"/>
          <p:cNvSpPr/>
          <p:nvPr/>
        </p:nvSpPr>
        <p:spPr>
          <a:xfrm>
            <a:off x="230483" y="2536224"/>
            <a:ext cx="408431" cy="397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9554" y="914400"/>
            <a:ext cx="4856046" cy="2011242"/>
          </a:xfrm>
          <a:custGeom>
            <a:avLst/>
            <a:gdLst/>
            <a:ahLst/>
            <a:cxnLst/>
            <a:rect l="l" t="t" r="r" b="b"/>
            <a:pathLst>
              <a:path w="5267959" h="2028189">
                <a:moveTo>
                  <a:pt x="5097353" y="1974308"/>
                </a:moveTo>
                <a:lnTo>
                  <a:pt x="5077206" y="2027809"/>
                </a:lnTo>
                <a:lnTo>
                  <a:pt x="5267833" y="2007997"/>
                </a:lnTo>
                <a:lnTo>
                  <a:pt x="5245980" y="1984375"/>
                </a:lnTo>
                <a:lnTo>
                  <a:pt x="5124068" y="1984375"/>
                </a:lnTo>
                <a:lnTo>
                  <a:pt x="5097353" y="1974308"/>
                </a:lnTo>
                <a:close/>
              </a:path>
              <a:path w="5267959" h="2028189">
                <a:moveTo>
                  <a:pt x="5117495" y="1920821"/>
                </a:moveTo>
                <a:lnTo>
                  <a:pt x="5097353" y="1974308"/>
                </a:lnTo>
                <a:lnTo>
                  <a:pt x="5124068" y="1984375"/>
                </a:lnTo>
                <a:lnTo>
                  <a:pt x="5144261" y="1930908"/>
                </a:lnTo>
                <a:lnTo>
                  <a:pt x="5117495" y="1920821"/>
                </a:lnTo>
                <a:close/>
              </a:path>
              <a:path w="5267959" h="2028189">
                <a:moveTo>
                  <a:pt x="5137658" y="1867281"/>
                </a:moveTo>
                <a:lnTo>
                  <a:pt x="5117495" y="1920821"/>
                </a:lnTo>
                <a:lnTo>
                  <a:pt x="5144261" y="1930908"/>
                </a:lnTo>
                <a:lnTo>
                  <a:pt x="5124068" y="1984375"/>
                </a:lnTo>
                <a:lnTo>
                  <a:pt x="5245980" y="1984375"/>
                </a:lnTo>
                <a:lnTo>
                  <a:pt x="5137658" y="1867281"/>
                </a:lnTo>
                <a:close/>
              </a:path>
              <a:path w="5267959" h="2028189">
                <a:moveTo>
                  <a:pt x="20065" y="0"/>
                </a:moveTo>
                <a:lnTo>
                  <a:pt x="0" y="53594"/>
                </a:lnTo>
                <a:lnTo>
                  <a:pt x="5097353" y="1974308"/>
                </a:lnTo>
                <a:lnTo>
                  <a:pt x="5117495" y="1920821"/>
                </a:lnTo>
                <a:lnTo>
                  <a:pt x="20065" y="0"/>
                </a:lnTo>
                <a:close/>
              </a:path>
            </a:pathLst>
          </a:custGeom>
          <a:solidFill>
            <a:srgbClr val="E75C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321564" y="3640826"/>
            <a:ext cx="3846275" cy="30609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35777" y="4160961"/>
            <a:ext cx="3252340" cy="25408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7C738-8AD6-4B77-BC51-529166648184}"/>
              </a:ext>
            </a:extLst>
          </p:cNvPr>
          <p:cNvSpPr txBox="1"/>
          <p:nvPr/>
        </p:nvSpPr>
        <p:spPr>
          <a:xfrm>
            <a:off x="372993" y="487842"/>
            <a:ext cx="386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Bottom of the MENISCUS</a:t>
            </a:r>
            <a:endParaRPr lang="en-PH" sz="2800" dirty="0"/>
          </a:p>
        </p:txBody>
      </p:sp>
      <p:grpSp>
        <p:nvGrpSpPr>
          <p:cNvPr id="19" name="object 5">
            <a:extLst>
              <a:ext uri="{FF2B5EF4-FFF2-40B4-BE49-F238E27FC236}">
                <a16:creationId xmlns:a16="http://schemas.microsoft.com/office/drawing/2014/main" id="{C2ED1176-7C3F-46CE-BE5B-3C7FEA9008D6}"/>
              </a:ext>
            </a:extLst>
          </p:cNvPr>
          <p:cNvGrpSpPr/>
          <p:nvPr/>
        </p:nvGrpSpPr>
        <p:grpSpPr>
          <a:xfrm>
            <a:off x="275566" y="3054947"/>
            <a:ext cx="11299951" cy="2544229"/>
            <a:chOff x="213359" y="2715768"/>
            <a:chExt cx="11299951" cy="2544229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5A4E134-7DCF-4F6B-BBC4-BE65115EE3A3}"/>
                </a:ext>
              </a:extLst>
            </p:cNvPr>
            <p:cNvSpPr/>
            <p:nvPr/>
          </p:nvSpPr>
          <p:spPr>
            <a:xfrm>
              <a:off x="213359" y="2715768"/>
              <a:ext cx="393192" cy="3825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6FFEE1D1-9813-437D-9218-1433A3E0B733}"/>
                </a:ext>
              </a:extLst>
            </p:cNvPr>
            <p:cNvSpPr/>
            <p:nvPr/>
          </p:nvSpPr>
          <p:spPr>
            <a:xfrm>
              <a:off x="7489950" y="4690021"/>
              <a:ext cx="4023360" cy="5699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r>
                <a:rPr lang="en-US" sz="4400" dirty="0">
                  <a:solidFill>
                    <a:srgbClr val="FF3B3B"/>
                  </a:solidFill>
                </a:rPr>
                <a:t>❌</a:t>
              </a:r>
              <a:endParaRPr sz="4400" dirty="0">
                <a:solidFill>
                  <a:srgbClr val="FF3B3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469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81102"/>
            <a:ext cx="59683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565F6C"/>
                </a:solidFill>
                <a:latin typeface="Schoolbook Uralic"/>
                <a:cs typeface="Schoolbook Uralic"/>
              </a:rPr>
              <a:t>M</a:t>
            </a:r>
            <a:r>
              <a:rPr sz="2150" dirty="0">
                <a:solidFill>
                  <a:srgbClr val="565F6C"/>
                </a:solidFill>
                <a:latin typeface="Schoolbook Uralic"/>
                <a:cs typeface="Schoolbook Uralic"/>
              </a:rPr>
              <a:t>EASURABLE </a:t>
            </a:r>
            <a:r>
              <a:rPr sz="2700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150" dirty="0">
                <a:solidFill>
                  <a:srgbClr val="565F6C"/>
                </a:solidFill>
                <a:latin typeface="Schoolbook Uralic"/>
                <a:cs typeface="Schoolbook Uralic"/>
              </a:rPr>
              <a:t>ROPERTIES OF</a:t>
            </a:r>
            <a:r>
              <a:rPr sz="2150" spc="425" dirty="0">
                <a:solidFill>
                  <a:srgbClr val="565F6C"/>
                </a:solidFill>
                <a:latin typeface="Schoolbook Uralic"/>
                <a:cs typeface="Schoolbook Uralic"/>
              </a:rPr>
              <a:t> </a:t>
            </a:r>
            <a:r>
              <a:rPr sz="2700" dirty="0">
                <a:solidFill>
                  <a:srgbClr val="565F6C"/>
                </a:solidFill>
                <a:latin typeface="Schoolbook Uralic"/>
                <a:cs typeface="Schoolbook Uralic"/>
              </a:rPr>
              <a:t>M</a:t>
            </a:r>
            <a:r>
              <a:rPr sz="2150" dirty="0">
                <a:solidFill>
                  <a:srgbClr val="565F6C"/>
                </a:solidFill>
                <a:latin typeface="Schoolbook Uralic"/>
                <a:cs typeface="Schoolbook Uralic"/>
              </a:rPr>
              <a:t>ATTER</a:t>
            </a:r>
            <a:endParaRPr sz="2150">
              <a:latin typeface="Schoolbook Uralic"/>
              <a:cs typeface="Schoolbook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789178"/>
            <a:ext cx="7454265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115" marR="5080" indent="-273050">
              <a:lnSpc>
                <a:spcPct val="100200"/>
              </a:lnSpc>
              <a:spcBef>
                <a:spcPts val="9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</a:tabLst>
            </a:pPr>
            <a:r>
              <a:rPr sz="2800" b="1" dirty="0">
                <a:latin typeface="Schoolbook Uralic"/>
                <a:cs typeface="Schoolbook Uralic"/>
              </a:rPr>
              <a:t>Measuring Volume of </a:t>
            </a:r>
            <a:r>
              <a:rPr sz="2800" b="1" spc="-5" dirty="0">
                <a:latin typeface="Schoolbook Uralic"/>
                <a:cs typeface="Schoolbook Uralic"/>
              </a:rPr>
              <a:t>Regular </a:t>
            </a:r>
            <a:r>
              <a:rPr sz="2800" b="1" spc="-10" dirty="0">
                <a:latin typeface="Schoolbook Uralic"/>
                <a:cs typeface="Schoolbook Uralic"/>
              </a:rPr>
              <a:t>Solids</a:t>
            </a:r>
            <a:r>
              <a:rPr sz="2800" spc="-10" dirty="0">
                <a:latin typeface="Schoolbook Uralic"/>
                <a:cs typeface="Schoolbook Uralic"/>
              </a:rPr>
              <a:t>: </a:t>
            </a:r>
            <a:r>
              <a:rPr sz="2800" spc="-5" dirty="0">
                <a:latin typeface="Schoolbook Uralic"/>
                <a:cs typeface="Schoolbook Uralic"/>
              </a:rPr>
              <a:t>measure  the length, width, and height </a:t>
            </a:r>
            <a:r>
              <a:rPr sz="2800" dirty="0">
                <a:latin typeface="Schoolbook Uralic"/>
                <a:cs typeface="Schoolbook Uralic"/>
              </a:rPr>
              <a:t>with a </a:t>
            </a:r>
            <a:r>
              <a:rPr sz="2800" spc="-5" dirty="0">
                <a:latin typeface="Schoolbook Uralic"/>
                <a:cs typeface="Schoolbook Uralic"/>
              </a:rPr>
              <a:t>ruler and  multiply them</a:t>
            </a:r>
            <a:r>
              <a:rPr sz="2800" spc="-25" dirty="0">
                <a:latin typeface="Schoolbook Uralic"/>
                <a:cs typeface="Schoolbook Uralic"/>
              </a:rPr>
              <a:t> </a:t>
            </a:r>
            <a:r>
              <a:rPr sz="2800" spc="-5" dirty="0">
                <a:latin typeface="Schoolbook Uralic"/>
                <a:cs typeface="Schoolbook Uralic"/>
              </a:rPr>
              <a:t>together.</a:t>
            </a:r>
            <a:endParaRPr sz="2800" dirty="0">
              <a:latin typeface="Schoolbook Uralic"/>
              <a:cs typeface="Schoolbook Ural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7840" y="3290696"/>
            <a:ext cx="7636509" cy="24134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 indent="-273050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23850" algn="l"/>
              </a:tabLst>
            </a:pPr>
            <a:r>
              <a:rPr sz="2800" spc="-5" dirty="0">
                <a:latin typeface="Schoolbook Uralic"/>
                <a:cs typeface="Schoolbook Uralic"/>
              </a:rPr>
              <a:t>Length </a:t>
            </a:r>
            <a:r>
              <a:rPr sz="2800" dirty="0">
                <a:latin typeface="Schoolbook Uralic"/>
                <a:cs typeface="Schoolbook Uralic"/>
              </a:rPr>
              <a:t>x Width x Height = </a:t>
            </a:r>
            <a:r>
              <a:rPr sz="2800" spc="-5" dirty="0">
                <a:latin typeface="Schoolbook Uralic"/>
                <a:cs typeface="Schoolbook Uralic"/>
              </a:rPr>
              <a:t>Volume </a:t>
            </a:r>
            <a:r>
              <a:rPr sz="2800" dirty="0">
                <a:latin typeface="Schoolbook Uralic"/>
                <a:cs typeface="Schoolbook Uralic"/>
              </a:rPr>
              <a:t>of </a:t>
            </a:r>
            <a:r>
              <a:rPr sz="2800" spc="-5" dirty="0">
                <a:latin typeface="Schoolbook Uralic"/>
                <a:cs typeface="Schoolbook Uralic"/>
              </a:rPr>
              <a:t>Regular</a:t>
            </a:r>
            <a:r>
              <a:rPr sz="2800" spc="-114" dirty="0">
                <a:latin typeface="Schoolbook Uralic"/>
                <a:cs typeface="Schoolbook Uralic"/>
              </a:rPr>
              <a:t> </a:t>
            </a:r>
            <a:r>
              <a:rPr sz="2800" dirty="0">
                <a:latin typeface="Schoolbook Uralic"/>
                <a:cs typeface="Schoolbook Uralic"/>
              </a:rPr>
              <a:t>Solid</a:t>
            </a: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D8537"/>
              </a:buClr>
              <a:buFont typeface="Wingdings"/>
              <a:buChar char=""/>
            </a:pPr>
            <a:endParaRPr sz="3600" dirty="0">
              <a:latin typeface="Schoolbook Uralic"/>
              <a:cs typeface="Schoolbook Uralic"/>
            </a:endParaRPr>
          </a:p>
          <a:p>
            <a:pPr marL="323215" indent="-273050">
              <a:lnSpc>
                <a:spcPct val="100000"/>
              </a:lnSpc>
              <a:spcBef>
                <a:spcPts val="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23850" algn="l"/>
              </a:tabLst>
            </a:pPr>
            <a:r>
              <a:rPr sz="2800" spc="-5" dirty="0">
                <a:latin typeface="Schoolbook Uralic"/>
                <a:cs typeface="Schoolbook Uralic"/>
              </a:rPr>
              <a:t>*ALWAYS </a:t>
            </a:r>
            <a:r>
              <a:rPr sz="2800" dirty="0">
                <a:latin typeface="Schoolbook Uralic"/>
                <a:cs typeface="Schoolbook Uralic"/>
              </a:rPr>
              <a:t>USE </a:t>
            </a:r>
            <a:r>
              <a:rPr sz="2800" spc="-5" dirty="0">
                <a:latin typeface="Schoolbook Uralic"/>
                <a:cs typeface="Schoolbook Uralic"/>
              </a:rPr>
              <a:t>CENTIMETERS IN</a:t>
            </a:r>
            <a:r>
              <a:rPr sz="2800" spc="-25" dirty="0">
                <a:latin typeface="Schoolbook Uralic"/>
                <a:cs typeface="Schoolbook Uralic"/>
              </a:rPr>
              <a:t> </a:t>
            </a:r>
            <a:r>
              <a:rPr sz="2800" spc="-5" dirty="0">
                <a:latin typeface="Schoolbook Uralic"/>
                <a:cs typeface="Schoolbook Uralic"/>
              </a:rPr>
              <a:t>SCIENCE!!!!</a:t>
            </a:r>
            <a:endParaRPr sz="2800" dirty="0">
              <a:latin typeface="Schoolbook Uralic"/>
              <a:cs typeface="Schoolbook Uralic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D8537"/>
              </a:buClr>
              <a:buFont typeface="Wingdings"/>
              <a:buChar char=""/>
            </a:pPr>
            <a:endParaRPr sz="3600" dirty="0">
              <a:latin typeface="Schoolbook Uralic"/>
              <a:cs typeface="Schoolbook Uralic"/>
            </a:endParaRPr>
          </a:p>
          <a:p>
            <a:pPr marL="323215" indent="-273050">
              <a:lnSpc>
                <a:spcPct val="100000"/>
              </a:lnSpc>
              <a:buClr>
                <a:srgbClr val="FD8537"/>
              </a:buClr>
              <a:buSzPct val="68750"/>
              <a:buFont typeface="Wingdings"/>
              <a:buChar char=""/>
              <a:tabLst>
                <a:tab pos="323850" algn="l"/>
              </a:tabLst>
            </a:pPr>
            <a:r>
              <a:rPr sz="2800" spc="-5" dirty="0">
                <a:latin typeface="Schoolbook Uralic"/>
                <a:cs typeface="Schoolbook Uralic"/>
              </a:rPr>
              <a:t>UNIT:</a:t>
            </a:r>
            <a:r>
              <a:rPr sz="2800" spc="-20" dirty="0">
                <a:latin typeface="Schoolbook Uralic"/>
                <a:cs typeface="Schoolbook Uralic"/>
              </a:rPr>
              <a:t> </a:t>
            </a:r>
            <a:r>
              <a:rPr sz="2800" dirty="0">
                <a:latin typeface="Schoolbook Uralic"/>
                <a:cs typeface="Schoolbook Uralic"/>
              </a:rPr>
              <a:t>cm</a:t>
            </a:r>
            <a:r>
              <a:rPr sz="2800" baseline="24305" dirty="0">
                <a:latin typeface="Schoolbook Uralic"/>
                <a:cs typeface="Schoolbook Uralic"/>
              </a:rPr>
              <a:t>3</a:t>
            </a:r>
          </a:p>
        </p:txBody>
      </p:sp>
      <p:sp>
        <p:nvSpPr>
          <p:cNvPr id="5" name="object 5"/>
          <p:cNvSpPr/>
          <p:nvPr/>
        </p:nvSpPr>
        <p:spPr>
          <a:xfrm>
            <a:off x="838200" y="2133600"/>
            <a:ext cx="1078929" cy="106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0800" y="2306573"/>
            <a:ext cx="2219325" cy="720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210134"/>
            <a:ext cx="663130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M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EASURABLE </a:t>
            </a:r>
            <a:r>
              <a:rPr sz="30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ROPERTIES </a:t>
            </a:r>
            <a:r>
              <a:rPr sz="2400" dirty="0">
                <a:solidFill>
                  <a:srgbClr val="565F6C"/>
                </a:solidFill>
                <a:latin typeface="Schoolbook Uralic"/>
                <a:cs typeface="Schoolbook Uralic"/>
              </a:rPr>
              <a:t>OF</a:t>
            </a:r>
            <a:r>
              <a:rPr sz="2400" spc="570" dirty="0">
                <a:solidFill>
                  <a:srgbClr val="565F6C"/>
                </a:solidFill>
                <a:latin typeface="Schoolbook Uralic"/>
                <a:cs typeface="Schoolbook Uralic"/>
              </a:rPr>
              <a:t> </a:t>
            </a:r>
            <a:r>
              <a:rPr sz="30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M</a:t>
            </a:r>
            <a:r>
              <a:rPr sz="24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ATTER</a:t>
            </a:r>
            <a:endParaRPr sz="2400">
              <a:latin typeface="Schoolbook Uralic"/>
              <a:cs typeface="Schoolbook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3240" y="865378"/>
            <a:ext cx="8392160" cy="4655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marR="17780" indent="-273050">
              <a:lnSpc>
                <a:spcPct val="100099"/>
              </a:lnSpc>
              <a:spcBef>
                <a:spcPts val="9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8450" algn="l"/>
                <a:tab pos="2668270" algn="l"/>
                <a:tab pos="3155315" algn="l"/>
              </a:tabLst>
            </a:pPr>
            <a:r>
              <a:rPr sz="2800" spc="-5" dirty="0">
                <a:latin typeface="Schoolbook Uralic"/>
                <a:cs typeface="Schoolbook Uralic"/>
              </a:rPr>
              <a:t>Measuring Volume </a:t>
            </a:r>
            <a:r>
              <a:rPr sz="2800" dirty="0">
                <a:latin typeface="Schoolbook Uralic"/>
                <a:cs typeface="Schoolbook Uralic"/>
              </a:rPr>
              <a:t>of </a:t>
            </a:r>
            <a:r>
              <a:rPr sz="2800" spc="-5" dirty="0">
                <a:latin typeface="Schoolbook Uralic"/>
                <a:cs typeface="Schoolbook Uralic"/>
              </a:rPr>
              <a:t>Irregular </a:t>
            </a:r>
            <a:r>
              <a:rPr sz="2800" dirty="0">
                <a:latin typeface="Schoolbook Uralic"/>
                <a:cs typeface="Schoolbook Uralic"/>
              </a:rPr>
              <a:t>Solids: </a:t>
            </a:r>
            <a:r>
              <a:rPr sz="2800" b="1" spc="-5" dirty="0">
                <a:solidFill>
                  <a:srgbClr val="FD8537"/>
                </a:solidFill>
                <a:latin typeface="Schoolbook Uralic"/>
                <a:cs typeface="Schoolbook Uralic"/>
              </a:rPr>
              <a:t>Water  displacement</a:t>
            </a:r>
            <a:r>
              <a:rPr sz="2800" spc="-5" dirty="0">
                <a:latin typeface="Schoolbook Uralic"/>
                <a:cs typeface="Schoolbook Uralic"/>
              </a:rPr>
              <a:t>.	Put water </a:t>
            </a:r>
            <a:r>
              <a:rPr sz="2800" dirty="0">
                <a:latin typeface="Schoolbook Uralic"/>
                <a:cs typeface="Schoolbook Uralic"/>
              </a:rPr>
              <a:t>into a </a:t>
            </a:r>
            <a:r>
              <a:rPr sz="2800" spc="-5" dirty="0">
                <a:latin typeface="Schoolbook Uralic"/>
                <a:cs typeface="Schoolbook Uralic"/>
              </a:rPr>
              <a:t>graduated cylinder  and</a:t>
            </a:r>
            <a:r>
              <a:rPr sz="2800" spc="5" dirty="0">
                <a:latin typeface="Schoolbook Uralic"/>
                <a:cs typeface="Schoolbook Uralic"/>
              </a:rPr>
              <a:t> </a:t>
            </a:r>
            <a:r>
              <a:rPr sz="2800" dirty="0">
                <a:latin typeface="Schoolbook Uralic"/>
                <a:cs typeface="Schoolbook Uralic"/>
              </a:rPr>
              <a:t>record</a:t>
            </a:r>
            <a:r>
              <a:rPr sz="2800" spc="-10" dirty="0">
                <a:latin typeface="Schoolbook Uralic"/>
                <a:cs typeface="Schoolbook Uralic"/>
              </a:rPr>
              <a:t> </a:t>
            </a:r>
            <a:r>
              <a:rPr sz="2800" spc="-5" dirty="0">
                <a:latin typeface="Schoolbook Uralic"/>
                <a:cs typeface="Schoolbook Uralic"/>
              </a:rPr>
              <a:t>volume.	</a:t>
            </a:r>
            <a:r>
              <a:rPr sz="2800" dirty="0">
                <a:latin typeface="Schoolbook Uralic"/>
                <a:cs typeface="Schoolbook Uralic"/>
              </a:rPr>
              <a:t>Place </a:t>
            </a:r>
            <a:r>
              <a:rPr sz="2800" spc="-5" dirty="0">
                <a:latin typeface="Schoolbook Uralic"/>
                <a:cs typeface="Schoolbook Uralic"/>
              </a:rPr>
              <a:t>irregular </a:t>
            </a:r>
            <a:r>
              <a:rPr sz="2800" dirty="0">
                <a:latin typeface="Schoolbook Uralic"/>
                <a:cs typeface="Schoolbook Uralic"/>
              </a:rPr>
              <a:t>solid into  </a:t>
            </a:r>
            <a:r>
              <a:rPr sz="2800" spc="-5" dirty="0">
                <a:latin typeface="Schoolbook Uralic"/>
                <a:cs typeface="Schoolbook Uralic"/>
              </a:rPr>
              <a:t>cylinder </a:t>
            </a:r>
            <a:r>
              <a:rPr sz="2800" dirty="0">
                <a:latin typeface="Schoolbook Uralic"/>
                <a:cs typeface="Schoolbook Uralic"/>
              </a:rPr>
              <a:t>with water </a:t>
            </a:r>
            <a:r>
              <a:rPr sz="2800" spc="-5" dirty="0">
                <a:latin typeface="Schoolbook Uralic"/>
                <a:cs typeface="Schoolbook Uralic"/>
              </a:rPr>
              <a:t>and </a:t>
            </a:r>
            <a:r>
              <a:rPr sz="2800" dirty="0">
                <a:latin typeface="Schoolbook Uralic"/>
                <a:cs typeface="Schoolbook Uralic"/>
              </a:rPr>
              <a:t>record second </a:t>
            </a:r>
            <a:r>
              <a:rPr sz="2800" spc="-5" dirty="0">
                <a:latin typeface="Schoolbook Uralic"/>
                <a:cs typeface="Schoolbook Uralic"/>
              </a:rPr>
              <a:t>volume.  </a:t>
            </a:r>
            <a:r>
              <a:rPr sz="2800" dirty="0">
                <a:latin typeface="Schoolbook Uralic"/>
                <a:cs typeface="Schoolbook Uralic"/>
              </a:rPr>
              <a:t>Subtract </a:t>
            </a:r>
            <a:r>
              <a:rPr sz="2800" spc="-5" dirty="0">
                <a:latin typeface="Schoolbook Uralic"/>
                <a:cs typeface="Schoolbook Uralic"/>
              </a:rPr>
              <a:t>the two</a:t>
            </a:r>
            <a:r>
              <a:rPr sz="2800" spc="-30" dirty="0">
                <a:latin typeface="Schoolbook Uralic"/>
                <a:cs typeface="Schoolbook Uralic"/>
              </a:rPr>
              <a:t> </a:t>
            </a:r>
            <a:r>
              <a:rPr sz="2800" spc="-5" dirty="0">
                <a:latin typeface="Schoolbook Uralic"/>
                <a:cs typeface="Schoolbook Uralic"/>
              </a:rPr>
              <a:t>amounts.</a:t>
            </a:r>
            <a:endParaRPr sz="2800" dirty="0">
              <a:latin typeface="Schoolbook Uralic"/>
              <a:cs typeface="Schoolbook Uralic"/>
            </a:endParaRPr>
          </a:p>
          <a:p>
            <a:pPr marL="297815" marR="230504" indent="-273050">
              <a:lnSpc>
                <a:spcPct val="1000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8450" algn="l"/>
              </a:tabLst>
            </a:pPr>
            <a:r>
              <a:rPr sz="2800" spc="-5" dirty="0">
                <a:latin typeface="Schoolbook Uralic"/>
                <a:cs typeface="Schoolbook Uralic"/>
              </a:rPr>
              <a:t>Initial volume (water only) </a:t>
            </a:r>
            <a:r>
              <a:rPr sz="2800" dirty="0">
                <a:latin typeface="Schoolbook Uralic"/>
                <a:cs typeface="Schoolbook Uralic"/>
              </a:rPr>
              <a:t>– </a:t>
            </a:r>
            <a:r>
              <a:rPr sz="2800" spc="-5" dirty="0">
                <a:latin typeface="Schoolbook Uralic"/>
                <a:cs typeface="Schoolbook Uralic"/>
              </a:rPr>
              <a:t>volume </a:t>
            </a:r>
            <a:r>
              <a:rPr sz="2800" dirty="0">
                <a:latin typeface="Schoolbook Uralic"/>
                <a:cs typeface="Schoolbook Uralic"/>
              </a:rPr>
              <a:t>with </a:t>
            </a:r>
            <a:r>
              <a:rPr sz="2800" spc="-5" dirty="0">
                <a:latin typeface="Schoolbook Uralic"/>
                <a:cs typeface="Schoolbook Uralic"/>
              </a:rPr>
              <a:t>irregular  </a:t>
            </a:r>
            <a:r>
              <a:rPr sz="2800" dirty="0">
                <a:latin typeface="Schoolbook Uralic"/>
                <a:cs typeface="Schoolbook Uralic"/>
              </a:rPr>
              <a:t>solid = </a:t>
            </a:r>
            <a:r>
              <a:rPr sz="2800" spc="-5" dirty="0">
                <a:latin typeface="Schoolbook Uralic"/>
                <a:cs typeface="Schoolbook Uralic"/>
              </a:rPr>
              <a:t>volume </a:t>
            </a:r>
            <a:r>
              <a:rPr sz="2800" dirty="0">
                <a:latin typeface="Schoolbook Uralic"/>
                <a:cs typeface="Schoolbook Uralic"/>
              </a:rPr>
              <a:t>of</a:t>
            </a:r>
            <a:r>
              <a:rPr sz="2800" spc="-65" dirty="0">
                <a:latin typeface="Schoolbook Uralic"/>
                <a:cs typeface="Schoolbook Uralic"/>
              </a:rPr>
              <a:t> </a:t>
            </a:r>
            <a:r>
              <a:rPr sz="2800" dirty="0">
                <a:latin typeface="Schoolbook Uralic"/>
                <a:cs typeface="Schoolbook Uralic"/>
              </a:rPr>
              <a:t>solid</a:t>
            </a:r>
          </a:p>
          <a:p>
            <a:pPr marL="25400" marR="1828164">
              <a:lnSpc>
                <a:spcPct val="120800"/>
              </a:lnSpc>
              <a:spcBef>
                <a:spcPts val="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8450" algn="l"/>
              </a:tabLst>
            </a:pPr>
            <a:r>
              <a:rPr sz="2800" spc="-5" dirty="0">
                <a:latin typeface="Schoolbook Uralic"/>
                <a:cs typeface="Schoolbook Uralic"/>
              </a:rPr>
              <a:t>UNIT: measured in mL but, </a:t>
            </a:r>
            <a:endParaRPr lang="en-US" sz="2800" spc="-5" dirty="0">
              <a:latin typeface="Schoolbook Uralic"/>
              <a:cs typeface="Schoolbook Uralic"/>
            </a:endParaRPr>
          </a:p>
          <a:p>
            <a:pPr marL="25400" marR="1828164">
              <a:lnSpc>
                <a:spcPct val="120800"/>
              </a:lnSpc>
              <a:spcBef>
                <a:spcPts val="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8450" algn="l"/>
              </a:tabLst>
            </a:pPr>
            <a:r>
              <a:rPr sz="2800" spc="-5" dirty="0">
                <a:latin typeface="Schoolbook Uralic"/>
                <a:cs typeface="Schoolbook Uralic"/>
              </a:rPr>
              <a:t>since </a:t>
            </a:r>
            <a:r>
              <a:rPr sz="2800" dirty="0">
                <a:latin typeface="Schoolbook Uralic"/>
                <a:cs typeface="Schoolbook Uralic"/>
              </a:rPr>
              <a:t>it </a:t>
            </a:r>
            <a:r>
              <a:rPr sz="2800" spc="-5" dirty="0">
                <a:latin typeface="Schoolbook Uralic"/>
                <a:cs typeface="Schoolbook Uralic"/>
              </a:rPr>
              <a:t>is</a:t>
            </a:r>
            <a:r>
              <a:rPr sz="2800" spc="-95" dirty="0">
                <a:latin typeface="Schoolbook Uralic"/>
                <a:cs typeface="Schoolbook Uralic"/>
              </a:rPr>
              <a:t> </a:t>
            </a:r>
            <a:r>
              <a:rPr sz="2800" dirty="0">
                <a:latin typeface="Schoolbook Uralic"/>
                <a:cs typeface="Schoolbook Uralic"/>
              </a:rPr>
              <a:t>a  solid </a:t>
            </a:r>
            <a:r>
              <a:rPr sz="2800" spc="-5" dirty="0">
                <a:latin typeface="Schoolbook Uralic"/>
                <a:cs typeface="Schoolbook Uralic"/>
              </a:rPr>
              <a:t>use</a:t>
            </a:r>
            <a:r>
              <a:rPr sz="2800" spc="-35" dirty="0">
                <a:latin typeface="Schoolbook Uralic"/>
                <a:cs typeface="Schoolbook Uralic"/>
              </a:rPr>
              <a:t> </a:t>
            </a:r>
            <a:r>
              <a:rPr sz="2800" spc="-5" dirty="0">
                <a:latin typeface="Schoolbook Uralic"/>
                <a:cs typeface="Schoolbook Uralic"/>
              </a:rPr>
              <a:t>cm</a:t>
            </a:r>
            <a:r>
              <a:rPr sz="2800" spc="-7" baseline="24305" dirty="0">
                <a:latin typeface="Schoolbook Uralic"/>
                <a:cs typeface="Schoolbook Uralic"/>
              </a:rPr>
              <a:t>3</a:t>
            </a:r>
            <a:r>
              <a:rPr sz="2800" spc="-5" dirty="0">
                <a:latin typeface="Schoolbook Uralic"/>
                <a:cs typeface="Schoolbook Uralic"/>
              </a:rPr>
              <a:t>.</a:t>
            </a:r>
            <a:endParaRPr sz="2800" dirty="0">
              <a:latin typeface="Schoolbook Uralic"/>
              <a:cs typeface="Schoolbook Uralic"/>
            </a:endParaRPr>
          </a:p>
          <a:p>
            <a:pPr marL="108585">
              <a:lnSpc>
                <a:spcPct val="100000"/>
              </a:lnSpc>
              <a:spcBef>
                <a:spcPts val="600"/>
              </a:spcBef>
            </a:pPr>
            <a:r>
              <a:rPr sz="2800" dirty="0">
                <a:latin typeface="Schoolbook Uralic"/>
                <a:cs typeface="Schoolbook Uralic"/>
              </a:rPr>
              <a:t>1 </a:t>
            </a:r>
            <a:r>
              <a:rPr sz="2800" spc="-5" dirty="0">
                <a:latin typeface="Schoolbook Uralic"/>
                <a:cs typeface="Schoolbook Uralic"/>
              </a:rPr>
              <a:t>mL </a:t>
            </a:r>
            <a:r>
              <a:rPr sz="2800" dirty="0">
                <a:latin typeface="Schoolbook Uralic"/>
                <a:cs typeface="Schoolbook Uralic"/>
              </a:rPr>
              <a:t>= 1</a:t>
            </a:r>
            <a:r>
              <a:rPr sz="2800" spc="-30" dirty="0">
                <a:latin typeface="Schoolbook Uralic"/>
                <a:cs typeface="Schoolbook Uralic"/>
              </a:rPr>
              <a:t> </a:t>
            </a:r>
            <a:r>
              <a:rPr sz="2800" dirty="0">
                <a:latin typeface="Schoolbook Uralic"/>
                <a:cs typeface="Schoolbook Uralic"/>
              </a:rPr>
              <a:t>cm</a:t>
            </a:r>
            <a:r>
              <a:rPr sz="2800" baseline="24305" dirty="0">
                <a:latin typeface="Schoolbook Uralic"/>
                <a:cs typeface="Schoolbook Uralic"/>
              </a:rPr>
              <a:t>3</a:t>
            </a:r>
          </a:p>
        </p:txBody>
      </p:sp>
      <p:sp>
        <p:nvSpPr>
          <p:cNvPr id="4" name="object 4"/>
          <p:cNvSpPr/>
          <p:nvPr/>
        </p:nvSpPr>
        <p:spPr>
          <a:xfrm>
            <a:off x="5562600" y="3505200"/>
            <a:ext cx="2286000" cy="3224149"/>
          </a:xfrm>
          <a:prstGeom prst="rect">
            <a:avLst/>
          </a:prstGeom>
          <a:blipFill>
            <a:blip r:embed="rId2" cstate="print"/>
            <a:stretch>
              <a:fillRect t="-709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362534"/>
            <a:ext cx="663130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M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EASURABLE </a:t>
            </a: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ROPERTIES </a:t>
            </a:r>
            <a:r>
              <a:rPr sz="2400" dirty="0">
                <a:solidFill>
                  <a:srgbClr val="565F6C"/>
                </a:solidFill>
                <a:latin typeface="Schoolbook Uralic"/>
                <a:cs typeface="Schoolbook Uralic"/>
              </a:rPr>
              <a:t>OF</a:t>
            </a:r>
            <a:r>
              <a:rPr sz="2400" spc="520" dirty="0">
                <a:solidFill>
                  <a:srgbClr val="565F6C"/>
                </a:solidFill>
                <a:latin typeface="Schoolbook Uralic"/>
                <a:cs typeface="Schoolbook Uralic"/>
              </a:rPr>
              <a:t> </a:t>
            </a:r>
            <a:r>
              <a:rPr sz="30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M</a:t>
            </a:r>
            <a:r>
              <a:rPr sz="24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ATTER</a:t>
            </a:r>
            <a:endParaRPr sz="2400">
              <a:latin typeface="Schoolbook Uralic"/>
              <a:cs typeface="Schoolbook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002029"/>
            <a:ext cx="787146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</a:tabLst>
            </a:pPr>
            <a:r>
              <a:rPr sz="2800" u="heavy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Density</a:t>
            </a:r>
            <a:r>
              <a:rPr sz="2800" dirty="0">
                <a:latin typeface="Schoolbook Uralic"/>
                <a:cs typeface="Schoolbook Uralic"/>
              </a:rPr>
              <a:t> - </a:t>
            </a:r>
            <a:r>
              <a:rPr sz="2800" spc="-5" dirty="0">
                <a:latin typeface="Schoolbook Uralic"/>
                <a:cs typeface="Schoolbook Uralic"/>
              </a:rPr>
              <a:t>the amount </a:t>
            </a:r>
            <a:r>
              <a:rPr sz="2800" dirty="0">
                <a:latin typeface="Schoolbook Uralic"/>
                <a:cs typeface="Schoolbook Uralic"/>
              </a:rPr>
              <a:t>of </a:t>
            </a:r>
            <a:r>
              <a:rPr sz="2800" spc="-5" dirty="0">
                <a:latin typeface="Schoolbook Uralic"/>
                <a:cs typeface="Schoolbook Uralic"/>
              </a:rPr>
              <a:t>matter in </a:t>
            </a:r>
            <a:r>
              <a:rPr sz="2800" dirty="0">
                <a:latin typeface="Schoolbook Uralic"/>
                <a:cs typeface="Schoolbook Uralic"/>
              </a:rPr>
              <a:t>a </a:t>
            </a:r>
            <a:r>
              <a:rPr sz="2800" spc="-5" dirty="0">
                <a:latin typeface="Schoolbook Uralic"/>
                <a:cs typeface="Schoolbook Uralic"/>
              </a:rPr>
              <a:t>given space  or volume. </a:t>
            </a:r>
            <a:r>
              <a:rPr sz="2800" dirty="0">
                <a:latin typeface="Schoolbook Uralic"/>
                <a:cs typeface="Schoolbook Uralic"/>
              </a:rPr>
              <a:t>Density </a:t>
            </a:r>
            <a:r>
              <a:rPr sz="2800" spc="-5" dirty="0">
                <a:latin typeface="Schoolbook Uralic"/>
                <a:cs typeface="Schoolbook Uralic"/>
              </a:rPr>
              <a:t>is </a:t>
            </a:r>
            <a:r>
              <a:rPr sz="2800" dirty="0">
                <a:latin typeface="Schoolbook Uralic"/>
                <a:cs typeface="Schoolbook Uralic"/>
              </a:rPr>
              <a:t>used </a:t>
            </a:r>
            <a:r>
              <a:rPr sz="2800" spc="-5" dirty="0">
                <a:latin typeface="Schoolbook Uralic"/>
                <a:cs typeface="Schoolbook Uralic"/>
              </a:rPr>
              <a:t>to describe matter  because everything </a:t>
            </a:r>
            <a:r>
              <a:rPr sz="2800" dirty="0">
                <a:latin typeface="Schoolbook Uralic"/>
                <a:cs typeface="Schoolbook Uralic"/>
              </a:rPr>
              <a:t>has a </a:t>
            </a:r>
            <a:r>
              <a:rPr sz="2800" spc="-5" dirty="0">
                <a:latin typeface="Schoolbook Uralic"/>
                <a:cs typeface="Schoolbook Uralic"/>
              </a:rPr>
              <a:t>different</a:t>
            </a:r>
            <a:r>
              <a:rPr sz="2800" spc="-60" dirty="0">
                <a:latin typeface="Schoolbook Uralic"/>
                <a:cs typeface="Schoolbook Uralic"/>
              </a:rPr>
              <a:t> </a:t>
            </a:r>
            <a:r>
              <a:rPr sz="2800" spc="-5" dirty="0">
                <a:latin typeface="Schoolbook Uralic"/>
                <a:cs typeface="Schoolbook Uralic"/>
              </a:rPr>
              <a:t>density.</a:t>
            </a:r>
            <a:endParaRPr sz="2800" dirty="0">
              <a:latin typeface="Schoolbook Uralic"/>
              <a:cs typeface="Schoolbook Ural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0913" y="2335341"/>
            <a:ext cx="2430526" cy="1533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52837" y="2258645"/>
            <a:ext cx="1838325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62525" y="5243512"/>
            <a:ext cx="3800475" cy="13054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77000" y="2133600"/>
            <a:ext cx="1847850" cy="2466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2200" y="5014911"/>
            <a:ext cx="2224151" cy="16889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9740" y="4038574"/>
            <a:ext cx="1902460" cy="27289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78199" y="4080132"/>
            <a:ext cx="2695575" cy="9079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7800" y="533400"/>
            <a:ext cx="6553200" cy="4486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74394" y="5055870"/>
            <a:ext cx="6938009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923540" algn="l"/>
              </a:tabLst>
            </a:pPr>
            <a:r>
              <a:rPr sz="3200" b="1" spc="-5" dirty="0">
                <a:solidFill>
                  <a:srgbClr val="00AF50"/>
                </a:solidFill>
                <a:latin typeface="Schoolbook Uralic"/>
                <a:cs typeface="Schoolbook Uralic"/>
              </a:rPr>
              <a:t>These </a:t>
            </a:r>
            <a:r>
              <a:rPr sz="3200" b="1" dirty="0">
                <a:solidFill>
                  <a:srgbClr val="00AF50"/>
                </a:solidFill>
                <a:latin typeface="Schoolbook Uralic"/>
                <a:cs typeface="Schoolbook Uralic"/>
              </a:rPr>
              <a:t>are two, </a:t>
            </a:r>
            <a:r>
              <a:rPr sz="3200" b="1" spc="-5" dirty="0">
                <a:solidFill>
                  <a:srgbClr val="00AF50"/>
                </a:solidFill>
                <a:latin typeface="Schoolbook Uralic"/>
                <a:cs typeface="Schoolbook Uralic"/>
              </a:rPr>
              <a:t>unopened full  cans</a:t>
            </a:r>
            <a:r>
              <a:rPr sz="3200" b="1" spc="-15" dirty="0">
                <a:solidFill>
                  <a:srgbClr val="00AF50"/>
                </a:solidFill>
                <a:latin typeface="Schoolbook Uralic"/>
                <a:cs typeface="Schoolbook Uralic"/>
              </a:rPr>
              <a:t> </a:t>
            </a:r>
            <a:r>
              <a:rPr sz="3200" b="1" dirty="0">
                <a:solidFill>
                  <a:srgbClr val="00AF50"/>
                </a:solidFill>
                <a:latin typeface="Schoolbook Uralic"/>
                <a:cs typeface="Schoolbook Uralic"/>
              </a:rPr>
              <a:t>of</a:t>
            </a:r>
            <a:r>
              <a:rPr sz="3200" b="1" spc="10" dirty="0">
                <a:solidFill>
                  <a:srgbClr val="00AF50"/>
                </a:solidFill>
                <a:latin typeface="Schoolbook Uralic"/>
                <a:cs typeface="Schoolbook Uralic"/>
              </a:rPr>
              <a:t> </a:t>
            </a:r>
            <a:r>
              <a:rPr sz="3200" b="1" dirty="0">
                <a:solidFill>
                  <a:srgbClr val="00AF50"/>
                </a:solidFill>
                <a:latin typeface="Schoolbook Uralic"/>
                <a:cs typeface="Schoolbook Uralic"/>
              </a:rPr>
              <a:t>soda.	Explain </a:t>
            </a:r>
            <a:r>
              <a:rPr sz="3200" b="1" spc="-5" dirty="0">
                <a:solidFill>
                  <a:srgbClr val="00AF50"/>
                </a:solidFill>
                <a:latin typeface="Schoolbook Uralic"/>
                <a:cs typeface="Schoolbook Uralic"/>
              </a:rPr>
              <a:t>why </a:t>
            </a:r>
            <a:r>
              <a:rPr sz="3200" b="1" dirty="0">
                <a:solidFill>
                  <a:srgbClr val="00AF50"/>
                </a:solidFill>
                <a:latin typeface="Schoolbook Uralic"/>
                <a:cs typeface="Schoolbook Uralic"/>
              </a:rPr>
              <a:t>one</a:t>
            </a:r>
            <a:r>
              <a:rPr sz="3200" b="1" spc="-95" dirty="0">
                <a:solidFill>
                  <a:srgbClr val="00AF50"/>
                </a:solidFill>
                <a:latin typeface="Schoolbook Uralic"/>
                <a:cs typeface="Schoolbook Uralic"/>
              </a:rPr>
              <a:t> </a:t>
            </a:r>
            <a:r>
              <a:rPr sz="3200" b="1" spc="-5" dirty="0">
                <a:solidFill>
                  <a:srgbClr val="00AF50"/>
                </a:solidFill>
                <a:latin typeface="Schoolbook Uralic"/>
                <a:cs typeface="Schoolbook Uralic"/>
              </a:rPr>
              <a:t>is  floating </a:t>
            </a:r>
            <a:r>
              <a:rPr sz="3200" b="1" dirty="0">
                <a:solidFill>
                  <a:srgbClr val="00AF50"/>
                </a:solidFill>
                <a:latin typeface="Schoolbook Uralic"/>
                <a:cs typeface="Schoolbook Uralic"/>
              </a:rPr>
              <a:t>and </a:t>
            </a:r>
            <a:r>
              <a:rPr sz="3200" b="1" spc="-5" dirty="0">
                <a:solidFill>
                  <a:srgbClr val="00AF50"/>
                </a:solidFill>
                <a:latin typeface="Schoolbook Uralic"/>
                <a:cs typeface="Schoolbook Uralic"/>
              </a:rPr>
              <a:t>one has</a:t>
            </a:r>
            <a:r>
              <a:rPr sz="3200" b="1" spc="-35" dirty="0">
                <a:solidFill>
                  <a:srgbClr val="00AF50"/>
                </a:solidFill>
                <a:latin typeface="Schoolbook Uralic"/>
                <a:cs typeface="Schoolbook Uralic"/>
              </a:rPr>
              <a:t> </a:t>
            </a:r>
            <a:r>
              <a:rPr sz="3200" b="1" dirty="0">
                <a:solidFill>
                  <a:srgbClr val="00AF50"/>
                </a:solidFill>
                <a:latin typeface="Schoolbook Uralic"/>
                <a:cs typeface="Schoolbook Uralic"/>
              </a:rPr>
              <a:t>sunk.</a:t>
            </a:r>
            <a:endParaRPr sz="3200">
              <a:latin typeface="Schoolbook Uralic"/>
              <a:cs typeface="Schoolbook Ural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792" y="192405"/>
            <a:ext cx="8046415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6440" marR="5080" indent="-3248660">
              <a:lnSpc>
                <a:spcPct val="100000"/>
              </a:lnSpc>
              <a:spcBef>
                <a:spcPts val="100"/>
              </a:spcBef>
            </a:pPr>
            <a:r>
              <a:rPr dirty="0"/>
              <a:t>Why </a:t>
            </a:r>
            <a:r>
              <a:rPr spc="-5" dirty="0"/>
              <a:t>are </a:t>
            </a:r>
            <a:r>
              <a:rPr dirty="0"/>
              <a:t>some </a:t>
            </a:r>
            <a:r>
              <a:rPr spc="-5" dirty="0"/>
              <a:t>objects </a:t>
            </a:r>
            <a:r>
              <a:rPr dirty="0"/>
              <a:t>less dense than</a:t>
            </a:r>
            <a:r>
              <a:rPr spc="-70" dirty="0"/>
              <a:t> </a:t>
            </a:r>
            <a:r>
              <a:rPr spc="-5" dirty="0"/>
              <a:t>other </a:t>
            </a:r>
            <a:r>
              <a:rPr dirty="0"/>
              <a:t>objects?</a:t>
            </a:r>
            <a:br>
              <a:rPr lang="en-US" dirty="0"/>
            </a:b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457200" y="2678106"/>
            <a:ext cx="7839075" cy="10829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Arial"/>
                <a:cs typeface="Arial"/>
              </a:rPr>
              <a:t>What causes </a:t>
            </a:r>
            <a:r>
              <a:rPr sz="3200" spc="-5" dirty="0">
                <a:latin typeface="Arial"/>
                <a:cs typeface="Arial"/>
              </a:rPr>
              <a:t>molecules </a:t>
            </a:r>
            <a:r>
              <a:rPr sz="3200" dirty="0">
                <a:latin typeface="Arial"/>
                <a:cs typeface="Arial"/>
              </a:rPr>
              <a:t>to</a:t>
            </a:r>
            <a:r>
              <a:rPr sz="3200" spc="-8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spread?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0" y="4666896"/>
            <a:ext cx="1927860" cy="209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7000" y="4834220"/>
            <a:ext cx="1412514" cy="1589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EC16D-CB37-4F87-9046-5EB7E93BE45C}"/>
              </a:ext>
            </a:extLst>
          </p:cNvPr>
          <p:cNvSpPr txBox="1"/>
          <p:nvPr/>
        </p:nvSpPr>
        <p:spPr>
          <a:xfrm>
            <a:off x="652461" y="1345106"/>
            <a:ext cx="78390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spc="-5" dirty="0">
                <a:solidFill>
                  <a:srgbClr val="00B050"/>
                </a:solidFill>
              </a:rPr>
              <a:t>As the </a:t>
            </a:r>
            <a:r>
              <a:rPr lang="en-US" sz="3200" dirty="0">
                <a:solidFill>
                  <a:srgbClr val="00B050"/>
                </a:solidFill>
              </a:rPr>
              <a:t>molecules </a:t>
            </a:r>
            <a:r>
              <a:rPr lang="en-US" sz="3200" spc="-5" dirty="0">
                <a:solidFill>
                  <a:srgbClr val="00B050"/>
                </a:solidFill>
              </a:rPr>
              <a:t>of a </a:t>
            </a:r>
            <a:r>
              <a:rPr lang="en-US" sz="3200" dirty="0">
                <a:solidFill>
                  <a:srgbClr val="00B050"/>
                </a:solidFill>
              </a:rPr>
              <a:t>substance spread apart,  </a:t>
            </a:r>
            <a:r>
              <a:rPr lang="en-US" sz="3200" spc="-5" dirty="0">
                <a:solidFill>
                  <a:srgbClr val="00B050"/>
                </a:solidFill>
              </a:rPr>
              <a:t>the </a:t>
            </a:r>
            <a:r>
              <a:rPr lang="en-US" sz="3200" dirty="0">
                <a:solidFill>
                  <a:srgbClr val="00B050"/>
                </a:solidFill>
              </a:rPr>
              <a:t>density </a:t>
            </a:r>
            <a:r>
              <a:rPr lang="en-US" sz="3200" spc="-5" dirty="0">
                <a:solidFill>
                  <a:srgbClr val="00B050"/>
                </a:solidFill>
              </a:rPr>
              <a:t>of the </a:t>
            </a:r>
            <a:r>
              <a:rPr lang="en-US" sz="3200" dirty="0">
                <a:solidFill>
                  <a:srgbClr val="00B050"/>
                </a:solidFill>
              </a:rPr>
              <a:t>substance </a:t>
            </a:r>
            <a:r>
              <a:rPr lang="en-US" sz="3200" spc="-5" dirty="0">
                <a:solidFill>
                  <a:srgbClr val="00B050"/>
                </a:solidFill>
              </a:rPr>
              <a:t>is lowered.</a:t>
            </a:r>
            <a:endParaRPr lang="en-PH" sz="3200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606B7-3816-4B7B-BEE9-3FE504E36CCD}"/>
              </a:ext>
            </a:extLst>
          </p:cNvPr>
          <p:cNvSpPr txBox="1"/>
          <p:nvPr/>
        </p:nvSpPr>
        <p:spPr>
          <a:xfrm>
            <a:off x="1447800" y="3376276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lang="en-US" sz="2800" spc="-5" dirty="0">
                <a:solidFill>
                  <a:srgbClr val="00B050"/>
                </a:solidFill>
                <a:latin typeface="Arial"/>
                <a:cs typeface="Arial"/>
              </a:rPr>
              <a:t>Adding energy </a:t>
            </a:r>
            <a:r>
              <a:rPr lang="en-US" sz="2800" dirty="0">
                <a:solidFill>
                  <a:srgbClr val="00B050"/>
                </a:solidFill>
                <a:latin typeface="Arial"/>
                <a:cs typeface="Arial"/>
              </a:rPr>
              <a:t>so </a:t>
            </a:r>
            <a:r>
              <a:rPr lang="en-US" sz="2800" spc="-5" dirty="0">
                <a:solidFill>
                  <a:srgbClr val="00B050"/>
                </a:solidFill>
                <a:latin typeface="Arial"/>
                <a:cs typeface="Arial"/>
              </a:rPr>
              <a:t>the movement of the molecules  </a:t>
            </a:r>
            <a:r>
              <a:rPr lang="en-US" sz="2800" dirty="0">
                <a:solidFill>
                  <a:srgbClr val="00B050"/>
                </a:solidFill>
                <a:latin typeface="Arial"/>
                <a:cs typeface="Arial"/>
              </a:rPr>
              <a:t>increases.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959" rIns="0" bIns="0" rtlCol="0">
            <a:spAutoFit/>
          </a:bodyPr>
          <a:lstStyle/>
          <a:p>
            <a:pPr marL="87630" marR="508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Objects </a:t>
            </a:r>
            <a:r>
              <a:rPr spc="-5" dirty="0"/>
              <a:t>float </a:t>
            </a:r>
            <a:r>
              <a:rPr dirty="0"/>
              <a:t>in </a:t>
            </a:r>
            <a:r>
              <a:rPr spc="-5" dirty="0"/>
              <a:t>other </a:t>
            </a:r>
            <a:r>
              <a:rPr dirty="0"/>
              <a:t>substances because  </a:t>
            </a:r>
            <a:r>
              <a:rPr spc="-5" dirty="0"/>
              <a:t>they are </a:t>
            </a:r>
            <a:r>
              <a:rPr dirty="0"/>
              <a:t>less </a:t>
            </a:r>
            <a:r>
              <a:rPr spc="-5" dirty="0"/>
              <a:t>dense than the </a:t>
            </a:r>
            <a:r>
              <a:rPr dirty="0"/>
              <a:t>substance</a:t>
            </a:r>
            <a:r>
              <a:rPr spc="-100" dirty="0"/>
              <a:t> </a:t>
            </a:r>
            <a:r>
              <a:rPr spc="-5" dirty="0"/>
              <a:t>they  </a:t>
            </a:r>
            <a:r>
              <a:rPr dirty="0"/>
              <a:t>are </a:t>
            </a:r>
            <a:r>
              <a:rPr spc="-5" dirty="0"/>
              <a:t>floating</a:t>
            </a:r>
            <a:r>
              <a:rPr spc="-45" dirty="0"/>
              <a:t> </a:t>
            </a:r>
            <a:r>
              <a:rPr dirty="0"/>
              <a:t>in.</a:t>
            </a:r>
          </a:p>
        </p:txBody>
      </p:sp>
      <p:sp>
        <p:nvSpPr>
          <p:cNvPr id="3" name="object 3"/>
          <p:cNvSpPr/>
          <p:nvPr/>
        </p:nvSpPr>
        <p:spPr>
          <a:xfrm>
            <a:off x="422917" y="3002279"/>
            <a:ext cx="2053949" cy="2975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3352800"/>
            <a:ext cx="352425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8202" y="198661"/>
            <a:ext cx="284759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dirty="0"/>
              <a:t>DENSITY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863853"/>
            <a:ext cx="8046084" cy="502765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Schoolbook Uralic"/>
                <a:cs typeface="Schoolbook Uralic"/>
              </a:rPr>
              <a:t>When does an objects density</a:t>
            </a:r>
            <a:r>
              <a:rPr sz="3200" b="1" spc="-100" dirty="0">
                <a:latin typeface="Schoolbook Uralic"/>
                <a:cs typeface="Schoolbook Uralic"/>
              </a:rPr>
              <a:t> </a:t>
            </a:r>
            <a:r>
              <a:rPr sz="3200" b="1" spc="-5" dirty="0">
                <a:latin typeface="Schoolbook Uralic"/>
                <a:cs typeface="Schoolbook Uralic"/>
              </a:rPr>
              <a:t>change?  </a:t>
            </a:r>
            <a:endParaRPr lang="en-US" sz="3200" b="1" spc="-5" dirty="0">
              <a:latin typeface="Schoolbook Uralic"/>
              <a:cs typeface="Schoolbook Uralic"/>
            </a:endParaRPr>
          </a:p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00AF50"/>
                </a:solidFill>
                <a:latin typeface="Schoolbook Uralic"/>
                <a:cs typeface="Schoolbook Uralic"/>
              </a:rPr>
              <a:t>If </a:t>
            </a:r>
            <a:r>
              <a:rPr sz="3200" b="1" spc="-5" dirty="0">
                <a:solidFill>
                  <a:srgbClr val="00AF50"/>
                </a:solidFill>
                <a:latin typeface="Schoolbook Uralic"/>
                <a:cs typeface="Schoolbook Uralic"/>
              </a:rPr>
              <a:t>heat is </a:t>
            </a:r>
            <a:r>
              <a:rPr sz="3200" b="1" dirty="0">
                <a:solidFill>
                  <a:srgbClr val="00AF50"/>
                </a:solidFill>
                <a:latin typeface="Schoolbook Uralic"/>
                <a:cs typeface="Schoolbook Uralic"/>
              </a:rPr>
              <a:t>added or taken</a:t>
            </a:r>
            <a:r>
              <a:rPr sz="3200" b="1" spc="-15" dirty="0">
                <a:solidFill>
                  <a:srgbClr val="00AF50"/>
                </a:solidFill>
                <a:latin typeface="Schoolbook Uralic"/>
                <a:cs typeface="Schoolbook Uralic"/>
              </a:rPr>
              <a:t> </a:t>
            </a:r>
            <a:r>
              <a:rPr sz="3200" b="1" dirty="0">
                <a:solidFill>
                  <a:srgbClr val="00AF50"/>
                </a:solidFill>
                <a:latin typeface="Schoolbook Uralic"/>
                <a:cs typeface="Schoolbook Uralic"/>
              </a:rPr>
              <a:t>away!!!!</a:t>
            </a:r>
            <a:endParaRPr sz="3200" dirty="0">
              <a:latin typeface="Schoolbook Uralic"/>
              <a:cs typeface="Schoolbook Uralic"/>
            </a:endParaRPr>
          </a:p>
          <a:p>
            <a:pPr>
              <a:lnSpc>
                <a:spcPct val="100000"/>
              </a:lnSpc>
            </a:pPr>
            <a:endParaRPr sz="3250" dirty="0">
              <a:latin typeface="Schoolbook Uralic"/>
              <a:cs typeface="Schoolbook Uralic"/>
            </a:endParaRPr>
          </a:p>
          <a:p>
            <a:pPr marL="247015" marR="65405" indent="-234950">
              <a:lnSpc>
                <a:spcPct val="100000"/>
              </a:lnSpc>
            </a:pPr>
            <a:r>
              <a:rPr sz="3200" b="1" spc="-5" dirty="0">
                <a:solidFill>
                  <a:srgbClr val="FF0000"/>
                </a:solidFill>
                <a:latin typeface="Schoolbook Uralic"/>
                <a:cs typeface="Schoolbook Uralic"/>
              </a:rPr>
              <a:t>HEAT </a:t>
            </a:r>
            <a:r>
              <a:rPr sz="3200" b="1" dirty="0">
                <a:solidFill>
                  <a:srgbClr val="FF0000"/>
                </a:solidFill>
                <a:latin typeface="Schoolbook Uralic"/>
                <a:cs typeface="Schoolbook Uralic"/>
              </a:rPr>
              <a:t>– spreads out </a:t>
            </a:r>
            <a:r>
              <a:rPr sz="3200" b="1" spc="-5" dirty="0">
                <a:solidFill>
                  <a:srgbClr val="FF0000"/>
                </a:solidFill>
                <a:latin typeface="Schoolbook Uralic"/>
                <a:cs typeface="Schoolbook Uralic"/>
              </a:rPr>
              <a:t>molecules </a:t>
            </a:r>
            <a:r>
              <a:rPr sz="3200" b="1" dirty="0">
                <a:solidFill>
                  <a:srgbClr val="FF0000"/>
                </a:solidFill>
                <a:latin typeface="Schoolbook Uralic"/>
                <a:cs typeface="Schoolbook Uralic"/>
              </a:rPr>
              <a:t>– </a:t>
            </a:r>
            <a:r>
              <a:rPr sz="3200" b="1" spc="-5" dirty="0">
                <a:solidFill>
                  <a:srgbClr val="FF0000"/>
                </a:solidFill>
                <a:latin typeface="Schoolbook Uralic"/>
                <a:cs typeface="Schoolbook Uralic"/>
              </a:rPr>
              <a:t>LESS  </a:t>
            </a:r>
            <a:r>
              <a:rPr sz="3200" b="1" dirty="0">
                <a:solidFill>
                  <a:srgbClr val="FF0000"/>
                </a:solidFill>
                <a:latin typeface="Schoolbook Uralic"/>
                <a:cs typeface="Schoolbook Uralic"/>
              </a:rPr>
              <a:t>dense</a:t>
            </a:r>
            <a:endParaRPr sz="3200" dirty="0">
              <a:latin typeface="Schoolbook Uralic"/>
              <a:cs typeface="Schoolbook Ural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50" dirty="0">
              <a:latin typeface="Schoolbook Uralic"/>
              <a:cs typeface="Schoolbook Uralic"/>
            </a:endParaRPr>
          </a:p>
          <a:p>
            <a:pPr marL="247015" marR="749300" indent="-234950">
              <a:lnSpc>
                <a:spcPct val="100000"/>
              </a:lnSpc>
            </a:pPr>
            <a:r>
              <a:rPr sz="3200" b="1" spc="-5" dirty="0">
                <a:latin typeface="Schoolbook Uralic"/>
                <a:cs typeface="Schoolbook Uralic"/>
              </a:rPr>
              <a:t>Take </a:t>
            </a:r>
            <a:r>
              <a:rPr sz="3200" b="1" dirty="0">
                <a:latin typeface="Schoolbook Uralic"/>
                <a:cs typeface="Schoolbook Uralic"/>
              </a:rPr>
              <a:t>AWAY </a:t>
            </a:r>
            <a:r>
              <a:rPr sz="3200" b="1" spc="-5" dirty="0">
                <a:latin typeface="Schoolbook Uralic"/>
                <a:cs typeface="Schoolbook Uralic"/>
              </a:rPr>
              <a:t>heat </a:t>
            </a:r>
            <a:r>
              <a:rPr sz="3200" b="1" dirty="0">
                <a:latin typeface="Schoolbook Uralic"/>
                <a:cs typeface="Schoolbook Uralic"/>
              </a:rPr>
              <a:t>– </a:t>
            </a:r>
            <a:r>
              <a:rPr sz="3200" b="1" spc="-5" dirty="0">
                <a:latin typeface="Schoolbook Uralic"/>
                <a:cs typeface="Schoolbook Uralic"/>
              </a:rPr>
              <a:t>molecules come  </a:t>
            </a:r>
            <a:r>
              <a:rPr sz="3200" b="1" dirty="0">
                <a:latin typeface="Schoolbook Uralic"/>
                <a:cs typeface="Schoolbook Uralic"/>
              </a:rPr>
              <a:t>together – MORE</a:t>
            </a:r>
            <a:r>
              <a:rPr sz="3200" b="1" spc="-50" dirty="0">
                <a:latin typeface="Schoolbook Uralic"/>
                <a:cs typeface="Schoolbook Uralic"/>
              </a:rPr>
              <a:t> </a:t>
            </a:r>
            <a:r>
              <a:rPr sz="3200" b="1" dirty="0">
                <a:latin typeface="Schoolbook Uralic"/>
                <a:cs typeface="Schoolbook Uralic"/>
              </a:rPr>
              <a:t>dense.</a:t>
            </a:r>
            <a:endParaRPr sz="3200" dirty="0">
              <a:latin typeface="Schoolbook Uralic"/>
              <a:cs typeface="Schoolbook Ural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50" dirty="0">
              <a:latin typeface="Schoolbook Uralic"/>
              <a:cs typeface="Schoolbook Uralic"/>
            </a:endParaRPr>
          </a:p>
          <a:p>
            <a:pPr marL="12700">
              <a:lnSpc>
                <a:spcPts val="3829"/>
              </a:lnSpc>
              <a:spcBef>
                <a:spcPts val="5"/>
              </a:spcBef>
            </a:pPr>
            <a:r>
              <a:rPr sz="3200" b="1" dirty="0">
                <a:solidFill>
                  <a:srgbClr val="FF0000"/>
                </a:solidFill>
                <a:latin typeface="Schoolbook Uralic"/>
                <a:cs typeface="Schoolbook Uralic"/>
              </a:rPr>
              <a:t>Hot objects </a:t>
            </a:r>
            <a:r>
              <a:rPr sz="3200" b="1" spc="-5" dirty="0">
                <a:solidFill>
                  <a:srgbClr val="FF0000"/>
                </a:solidFill>
                <a:latin typeface="Schoolbook Uralic"/>
                <a:cs typeface="Schoolbook Uralic"/>
              </a:rPr>
              <a:t>are less </a:t>
            </a:r>
            <a:r>
              <a:rPr sz="3200" b="1" dirty="0">
                <a:solidFill>
                  <a:srgbClr val="FF0000"/>
                </a:solidFill>
                <a:latin typeface="Schoolbook Uralic"/>
                <a:cs typeface="Schoolbook Uralic"/>
              </a:rPr>
              <a:t>dense than</a:t>
            </a:r>
            <a:r>
              <a:rPr sz="3200" b="1" spc="-75" dirty="0">
                <a:solidFill>
                  <a:srgbClr val="FF0000"/>
                </a:solidFill>
                <a:latin typeface="Schoolbook Uralic"/>
                <a:cs typeface="Schoolbook Uralic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Schoolbook Uralic"/>
                <a:cs typeface="Schoolbook Uralic"/>
              </a:rPr>
              <a:t>cool</a:t>
            </a:r>
            <a:endParaRPr sz="3200" dirty="0">
              <a:latin typeface="Schoolbook Uralic"/>
              <a:cs typeface="Schoolbook Uralic"/>
            </a:endParaRPr>
          </a:p>
          <a:p>
            <a:pPr marL="276225">
              <a:lnSpc>
                <a:spcPts val="4310"/>
              </a:lnSpc>
            </a:pPr>
            <a:r>
              <a:rPr sz="3600" b="1" spc="-5" dirty="0">
                <a:solidFill>
                  <a:srgbClr val="FF0000"/>
                </a:solidFill>
                <a:latin typeface="Schoolbook Uralic"/>
                <a:cs typeface="Schoolbook Uralic"/>
              </a:rPr>
              <a:t>objects!!!!</a:t>
            </a:r>
            <a:endParaRPr sz="3600" dirty="0">
              <a:latin typeface="Schoolbook Uralic"/>
              <a:cs typeface="Schoolbook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id="{43420505-CF44-494E-835F-BB018F4B17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en-US" sz="4000">
                <a:solidFill>
                  <a:srgbClr val="000000"/>
                </a:solidFill>
                <a:latin typeface="Arial" panose="020B0604020202020204" pitchFamily="34" charset="0"/>
              </a:rPr>
              <a:t>Characteristics that describe a sample of matter are called </a:t>
            </a:r>
            <a:r>
              <a:rPr lang="en-US" altLang="en-US" sz="4000" b="1">
                <a:solidFill>
                  <a:srgbClr val="000000"/>
                </a:solidFill>
                <a:latin typeface="Arial" panose="020B0604020202020204" pitchFamily="34" charset="0"/>
              </a:rPr>
              <a:t>properties </a:t>
            </a:r>
            <a:endParaRPr lang="en-PH" altLang="en-US" sz="6000"/>
          </a:p>
        </p:txBody>
      </p:sp>
      <p:sp>
        <p:nvSpPr>
          <p:cNvPr id="29699" name="Title 3">
            <a:extLst>
              <a:ext uri="{FF2B5EF4-FFF2-40B4-BE49-F238E27FC236}">
                <a16:creationId xmlns:a16="http://schemas.microsoft.com/office/drawing/2014/main" id="{647A2EEF-165A-4E28-8D95-C44D42FDAE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PH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47474DBE-623E-4421-A604-4082FCD1B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371600"/>
          </a:xfrm>
        </p:spPr>
        <p:txBody>
          <a:bodyPr/>
          <a:lstStyle/>
          <a:p>
            <a:r>
              <a:rPr lang="en-US" altLang="en-US" sz="4000"/>
              <a:t>Calculating Density</a:t>
            </a:r>
            <a:br>
              <a:rPr lang="en-US" altLang="en-US" sz="4000"/>
            </a:br>
            <a:r>
              <a:rPr lang="en-US" altLang="en-US" sz="4000"/>
              <a:t>Density= Mass/Volume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EEEA92A8-EEB6-4E29-AEB5-BE2A62A9B0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marble has a volume of 5 cm</a:t>
            </a:r>
            <a:r>
              <a:rPr lang="en-US" altLang="en-US" baseline="30000" dirty="0"/>
              <a:t>3 </a:t>
            </a:r>
            <a:r>
              <a:rPr lang="en-US" altLang="en-US" dirty="0"/>
              <a:t>and a mass of 15 g.  What is the density of the marble?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Given:  m=15 g, V= 5 cm</a:t>
            </a:r>
            <a:r>
              <a:rPr lang="en-US" altLang="en-US" baseline="30000" dirty="0"/>
              <a:t>3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Formula: D=M/V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Solution:     D=15g/ 5 cm</a:t>
            </a:r>
            <a:r>
              <a:rPr lang="en-US" altLang="en-US" baseline="30000" dirty="0"/>
              <a:t>3 </a:t>
            </a:r>
            <a:endParaRPr lang="en-US" altLang="en-US" dirty="0"/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U: 3g/cm</a:t>
            </a:r>
            <a:r>
              <a:rPr lang="en-US" altLang="en-US" baseline="30000" dirty="0"/>
              <a:t>3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8BDA917-B7C7-4F15-8403-32A067926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Physical Properties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286688BD-93DF-4958-9D3E-6A2200C57C7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800" b="1" u="sng"/>
              <a:t>Boiling Point:</a:t>
            </a:r>
            <a:r>
              <a:rPr lang="en-US" altLang="en-US" sz="2800"/>
              <a:t> The temperature at which a substance changes from a liquid to a gas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800"/>
          </a:p>
          <a:p>
            <a:r>
              <a:rPr lang="en-US" altLang="en-US" sz="2800"/>
              <a:t>Water to steam</a:t>
            </a:r>
          </a:p>
        </p:txBody>
      </p:sp>
      <p:pic>
        <p:nvPicPr>
          <p:cNvPr id="15365" name="Picture 5">
            <a:extLst>
              <a:ext uri="{FF2B5EF4-FFF2-40B4-BE49-F238E27FC236}">
                <a16:creationId xmlns:a16="http://schemas.microsoft.com/office/drawing/2014/main" id="{65E6983C-E857-455C-9C6C-6BAD034E527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0" y="1905000"/>
            <a:ext cx="4191000" cy="403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7" name="Rectangle 7">
            <a:extLst>
              <a:ext uri="{FF2B5EF4-FFF2-40B4-BE49-F238E27FC236}">
                <a16:creationId xmlns:a16="http://schemas.microsoft.com/office/drawing/2014/main" id="{97B9A4C2-0F50-4875-8DD1-9BC1D01B4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6324600"/>
            <a:ext cx="4038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  <a:hlinkClick r:id="rId4"/>
              </a:rPr>
              <a:t>www.elmhurst.edu/~chm/vchembook/163boilingpt.html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4F594B4-97A5-4E48-B236-FB7D50D274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Physical Properties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866EEF7-8858-4E1C-8578-7B37EACA432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800" b="1" u="sng"/>
              <a:t>Melting point:</a:t>
            </a:r>
            <a:r>
              <a:rPr lang="en-US" altLang="en-US" sz="2800"/>
              <a:t> The temperature at which a substance changes from a solid to a liquid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800"/>
          </a:p>
          <a:p>
            <a:r>
              <a:rPr lang="en-US" altLang="en-US" sz="2800"/>
              <a:t>Ice cube melts to a puddle of water</a:t>
            </a:r>
          </a:p>
        </p:txBody>
      </p:sp>
      <p:pic>
        <p:nvPicPr>
          <p:cNvPr id="16389" name="Picture 5">
            <a:extLst>
              <a:ext uri="{FF2B5EF4-FFF2-40B4-BE49-F238E27FC236}">
                <a16:creationId xmlns:a16="http://schemas.microsoft.com/office/drawing/2014/main" id="{C1BD1CE4-3EAD-4D4C-803A-AF0F41BC2D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00" y="1828800"/>
            <a:ext cx="4419600" cy="3886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91" name="Rectangle 7">
            <a:extLst>
              <a:ext uri="{FF2B5EF4-FFF2-40B4-BE49-F238E27FC236}">
                <a16:creationId xmlns:a16="http://schemas.microsoft.com/office/drawing/2014/main" id="{33C2EF04-520B-4047-BB58-F8B4B8C10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663" y="6172200"/>
            <a:ext cx="6256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http://www.uniongas.com/images/meltingIcetechnology.jpg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787A61D2-3DDC-43E6-8225-ADCF48C952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Physical Properties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BB7C9F9-664B-4CAF-A1E8-3957A127689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403860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b="1" u="sng"/>
              <a:t>Electrical conductivity:</a:t>
            </a:r>
            <a:r>
              <a:rPr lang="en-US" altLang="en-US" sz="2800"/>
              <a:t> How well a substance allows electricity to flow through it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800"/>
          </a:p>
          <a:p>
            <a:pPr>
              <a:lnSpc>
                <a:spcPct val="90000"/>
              </a:lnSpc>
            </a:pPr>
            <a:r>
              <a:rPr lang="en-US" altLang="en-US" sz="2800"/>
              <a:t>Water conducts electricity so never swim during a lightning storm </a:t>
            </a:r>
          </a:p>
        </p:txBody>
      </p:sp>
      <p:pic>
        <p:nvPicPr>
          <p:cNvPr id="17413" name="Picture 5">
            <a:extLst>
              <a:ext uri="{FF2B5EF4-FFF2-40B4-BE49-F238E27FC236}">
                <a16:creationId xmlns:a16="http://schemas.microsoft.com/office/drawing/2014/main" id="{10C7DC05-8D0A-4234-9BB8-853C3E7C499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2286000"/>
            <a:ext cx="4038600" cy="30289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6" name="Rectangle 8">
            <a:extLst>
              <a:ext uri="{FF2B5EF4-FFF2-40B4-BE49-F238E27FC236}">
                <a16:creationId xmlns:a16="http://schemas.microsoft.com/office/drawing/2014/main" id="{D7C67A35-4C7A-41CD-91C5-35CF1934D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5486400"/>
            <a:ext cx="3041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genchem.chem.wisc.edu</a:t>
            </a:r>
            <a:b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</a:b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10134"/>
            <a:ext cx="610870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C</a:t>
            </a:r>
            <a:r>
              <a:rPr sz="2400" spc="-5" dirty="0">
                <a:solidFill>
                  <a:srgbClr val="565F6C"/>
                </a:solidFill>
                <a:latin typeface="Schoolbook Uralic"/>
                <a:cs typeface="Schoolbook Uralic"/>
              </a:rPr>
              <a:t>HEMICAL </a:t>
            </a:r>
            <a:r>
              <a:rPr sz="30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P</a:t>
            </a:r>
            <a:r>
              <a:rPr sz="24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ROPERTIES </a:t>
            </a:r>
            <a:r>
              <a:rPr sz="2400" dirty="0">
                <a:solidFill>
                  <a:srgbClr val="565F6C"/>
                </a:solidFill>
                <a:latin typeface="Schoolbook Uralic"/>
                <a:cs typeface="Schoolbook Uralic"/>
              </a:rPr>
              <a:t>OF</a:t>
            </a:r>
            <a:r>
              <a:rPr sz="2400" spc="540" dirty="0">
                <a:solidFill>
                  <a:srgbClr val="565F6C"/>
                </a:solidFill>
                <a:latin typeface="Schoolbook Uralic"/>
                <a:cs typeface="Schoolbook Uralic"/>
              </a:rPr>
              <a:t> </a:t>
            </a:r>
            <a:r>
              <a:rPr sz="30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M</a:t>
            </a:r>
            <a:r>
              <a:rPr sz="2400" spc="-10" dirty="0">
                <a:solidFill>
                  <a:srgbClr val="565F6C"/>
                </a:solidFill>
                <a:latin typeface="Schoolbook Uralic"/>
                <a:cs typeface="Schoolbook Uralic"/>
              </a:rPr>
              <a:t>ATTER</a:t>
            </a:r>
            <a:endParaRPr sz="2400">
              <a:latin typeface="Schoolbook Uralic"/>
              <a:cs typeface="Schoolbook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790702"/>
            <a:ext cx="7189470" cy="1199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</a:tabLst>
            </a:pPr>
            <a:r>
              <a:rPr sz="2400" spc="-5" dirty="0">
                <a:latin typeface="Schoolbook Uralic"/>
                <a:cs typeface="Schoolbook Uralic"/>
              </a:rPr>
              <a:t>Chemical </a:t>
            </a:r>
            <a:r>
              <a:rPr sz="2400" dirty="0">
                <a:latin typeface="Schoolbook Uralic"/>
                <a:cs typeface="Schoolbook Uralic"/>
              </a:rPr>
              <a:t>Properties- Properties </a:t>
            </a:r>
            <a:r>
              <a:rPr sz="2400" spc="-5" dirty="0">
                <a:latin typeface="Schoolbook Uralic"/>
                <a:cs typeface="Schoolbook Uralic"/>
              </a:rPr>
              <a:t>that </a:t>
            </a:r>
            <a:r>
              <a:rPr sz="2400" dirty="0">
                <a:latin typeface="Schoolbook Uralic"/>
                <a:cs typeface="Schoolbook Uralic"/>
              </a:rPr>
              <a:t>determine  </a:t>
            </a:r>
            <a:r>
              <a:rPr sz="2400" spc="-5" dirty="0">
                <a:latin typeface="Schoolbook Uralic"/>
                <a:cs typeface="Schoolbook Uralic"/>
              </a:rPr>
              <a:t>whether or not </a:t>
            </a:r>
            <a:r>
              <a:rPr sz="2400" dirty="0">
                <a:latin typeface="Schoolbook Uralic"/>
                <a:cs typeface="Schoolbook Uralic"/>
              </a:rPr>
              <a:t>a </a:t>
            </a:r>
            <a:r>
              <a:rPr sz="2400" spc="-5" dirty="0">
                <a:latin typeface="Schoolbook Uralic"/>
                <a:cs typeface="Schoolbook Uralic"/>
              </a:rPr>
              <a:t>substance will </a:t>
            </a:r>
            <a:r>
              <a:rPr sz="2400" dirty="0">
                <a:latin typeface="Schoolbook Uralic"/>
                <a:cs typeface="Schoolbook Uralic"/>
              </a:rPr>
              <a:t>react</a:t>
            </a:r>
            <a:r>
              <a:rPr sz="2400" spc="-60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chemically.</a:t>
            </a:r>
          </a:p>
          <a:p>
            <a:pPr marL="285115" indent="-273050">
              <a:lnSpc>
                <a:spcPct val="1000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</a:tabLst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Flammability</a:t>
            </a:r>
            <a:r>
              <a:rPr sz="2400" spc="-5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- </a:t>
            </a:r>
            <a:r>
              <a:rPr sz="2400" spc="-5" dirty="0">
                <a:latin typeface="Schoolbook Uralic"/>
                <a:cs typeface="Schoolbook Uralic"/>
              </a:rPr>
              <a:t>the ability to</a:t>
            </a:r>
            <a:r>
              <a:rPr sz="2400" spc="-30" dirty="0">
                <a:latin typeface="Schoolbook Uralic"/>
                <a:cs typeface="Schoolbook Uralic"/>
              </a:rPr>
              <a:t> </a:t>
            </a:r>
            <a:r>
              <a:rPr sz="2400" spc="-5" dirty="0">
                <a:latin typeface="Schoolbook Uralic"/>
                <a:cs typeface="Schoolbook Uralic"/>
              </a:rPr>
              <a:t>burn.</a:t>
            </a:r>
            <a:endParaRPr sz="2400" dirty="0">
              <a:latin typeface="Schoolbook Uralic"/>
              <a:cs typeface="Schoolbook Ural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808857"/>
            <a:ext cx="70294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5750" algn="l"/>
                <a:tab pos="2359025" algn="l"/>
              </a:tabLst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Schoolbook Uralic"/>
                <a:cs typeface="Schoolbook Uralic"/>
              </a:rPr>
              <a:t>Reactivity</a:t>
            </a:r>
            <a:r>
              <a:rPr sz="2400" spc="-5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- The </a:t>
            </a:r>
            <a:r>
              <a:rPr sz="2400" spc="-5" dirty="0">
                <a:latin typeface="Schoolbook Uralic"/>
                <a:cs typeface="Schoolbook Uralic"/>
              </a:rPr>
              <a:t>ability for </a:t>
            </a:r>
            <a:r>
              <a:rPr sz="2400" dirty="0">
                <a:latin typeface="Schoolbook Uralic"/>
                <a:cs typeface="Schoolbook Uralic"/>
              </a:rPr>
              <a:t>a </a:t>
            </a:r>
            <a:r>
              <a:rPr sz="2400" spc="-5" dirty="0">
                <a:latin typeface="Schoolbook Uralic"/>
                <a:cs typeface="Schoolbook Uralic"/>
              </a:rPr>
              <a:t>substance to </a:t>
            </a:r>
            <a:r>
              <a:rPr sz="2400" dirty="0">
                <a:latin typeface="Schoolbook Uralic"/>
                <a:cs typeface="Schoolbook Uralic"/>
              </a:rPr>
              <a:t>react  with </a:t>
            </a:r>
            <a:r>
              <a:rPr sz="2400" spc="-5" dirty="0">
                <a:latin typeface="Schoolbook Uralic"/>
                <a:cs typeface="Schoolbook Uralic"/>
              </a:rPr>
              <a:t>another.	</a:t>
            </a:r>
            <a:r>
              <a:rPr sz="2400" dirty="0">
                <a:latin typeface="Schoolbook Uralic"/>
                <a:cs typeface="Schoolbook Uralic"/>
              </a:rPr>
              <a:t>Simply, when </a:t>
            </a:r>
            <a:r>
              <a:rPr sz="2400" spc="-5" dirty="0">
                <a:latin typeface="Schoolbook Uralic"/>
                <a:cs typeface="Schoolbook Uralic"/>
              </a:rPr>
              <a:t>two </a:t>
            </a:r>
            <a:r>
              <a:rPr sz="2400" dirty="0">
                <a:latin typeface="Schoolbook Uralic"/>
                <a:cs typeface="Schoolbook Uralic"/>
              </a:rPr>
              <a:t>substances</a:t>
            </a:r>
            <a:r>
              <a:rPr sz="2400" spc="-145" dirty="0">
                <a:latin typeface="Schoolbook Uralic"/>
                <a:cs typeface="Schoolbook Uralic"/>
              </a:rPr>
              <a:t> </a:t>
            </a:r>
            <a:r>
              <a:rPr sz="2400" spc="-5" dirty="0">
                <a:latin typeface="Schoolbook Uralic"/>
                <a:cs typeface="Schoolbook Uralic"/>
              </a:rPr>
              <a:t>get  together, </a:t>
            </a:r>
            <a:r>
              <a:rPr sz="2400" dirty="0">
                <a:latin typeface="Schoolbook Uralic"/>
                <a:cs typeface="Schoolbook Uralic"/>
              </a:rPr>
              <a:t>something can</a:t>
            </a:r>
            <a:r>
              <a:rPr sz="2400" spc="-50" dirty="0">
                <a:latin typeface="Schoolbook Uralic"/>
                <a:cs typeface="Schoolbook Uralic"/>
              </a:rPr>
              <a:t> </a:t>
            </a:r>
            <a:r>
              <a:rPr sz="2400" dirty="0">
                <a:latin typeface="Schoolbook Uralic"/>
                <a:cs typeface="Schoolbook Uralic"/>
              </a:rPr>
              <a:t>happen.</a:t>
            </a:r>
          </a:p>
        </p:txBody>
      </p:sp>
      <p:sp>
        <p:nvSpPr>
          <p:cNvPr id="5" name="object 5"/>
          <p:cNvSpPr/>
          <p:nvPr/>
        </p:nvSpPr>
        <p:spPr>
          <a:xfrm>
            <a:off x="838200" y="2057400"/>
            <a:ext cx="2628900" cy="1743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35451" y="4870450"/>
            <a:ext cx="1651000" cy="1987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43600" y="5238750"/>
            <a:ext cx="1485900" cy="161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42435" y="2171700"/>
            <a:ext cx="2414142" cy="156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0898" y="1728851"/>
            <a:ext cx="1997075" cy="19983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5800" y="5029200"/>
            <a:ext cx="2743835" cy="18287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E741CB58-9B12-4CF0-96FA-AB506489EC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371600"/>
          </a:xfrm>
        </p:spPr>
        <p:txBody>
          <a:bodyPr/>
          <a:lstStyle/>
          <a:p>
            <a:r>
              <a:rPr lang="en-US" altLang="en-US"/>
              <a:t>Signs of a Chemical Change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387567A-7292-46BD-9090-4508C453B98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43000"/>
            <a:ext cx="4038600" cy="5486400"/>
          </a:xfrm>
        </p:spPr>
        <p:txBody>
          <a:bodyPr/>
          <a:lstStyle/>
          <a:p>
            <a:r>
              <a:rPr lang="en-US" altLang="en-US" b="1" u="sng"/>
              <a:t>Production of an odor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800" b="1" u="sng"/>
          </a:p>
          <a:p>
            <a:r>
              <a:rPr lang="en-US" altLang="en-US" sz="2800"/>
              <a:t>Eggs rotting produce a sulfur smell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800"/>
          </a:p>
          <a:p>
            <a:r>
              <a:rPr lang="en-US" altLang="en-US" sz="2800"/>
              <a:t>Lightning produces a fresh and clean smell due to its reaction with Oxygen in the atmosphere</a:t>
            </a:r>
          </a:p>
        </p:txBody>
      </p:sp>
      <p:pic>
        <p:nvPicPr>
          <p:cNvPr id="20485" name="Picture 5">
            <a:extLst>
              <a:ext uri="{FF2B5EF4-FFF2-40B4-BE49-F238E27FC236}">
                <a16:creationId xmlns:a16="http://schemas.microsoft.com/office/drawing/2014/main" id="{0A84F129-AAE2-4FF5-8FDB-346F81D4CC9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1676400"/>
            <a:ext cx="4419600" cy="3733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7" name="Rectangle 7">
            <a:extLst>
              <a:ext uri="{FF2B5EF4-FFF2-40B4-BE49-F238E27FC236}">
                <a16:creationId xmlns:a16="http://schemas.microsoft.com/office/drawing/2014/main" id="{133FE400-8FD2-42CA-AB24-631E55675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5638800"/>
            <a:ext cx="285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www.panelbuildersinc.net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41E47AB-51CB-4F5D-9D50-69C1C6AF90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/>
          <a:lstStyle/>
          <a:p>
            <a:r>
              <a:rPr lang="en-US" altLang="en-US" sz="3600"/>
              <a:t>Signs of a Chemical Change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84F4A7A9-11EB-4A77-895E-36A059B5E6D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609600"/>
            <a:ext cx="4572000" cy="6019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u="sng"/>
              <a:t>Change in Temperature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800"/>
          </a:p>
          <a:p>
            <a:pPr>
              <a:lnSpc>
                <a:spcPct val="90000"/>
              </a:lnSpc>
            </a:pPr>
            <a:r>
              <a:rPr lang="en-US" altLang="en-US" sz="2600" b="1" u="sng"/>
              <a:t>Exothermic Reaction</a:t>
            </a:r>
            <a:r>
              <a:rPr lang="en-US" altLang="en-US" sz="2600" b="1"/>
              <a:t>: </a:t>
            </a:r>
            <a:r>
              <a:rPr lang="en-US" altLang="en-US" sz="2600"/>
              <a:t>Energy is released and surrounding area of reaction increases temperature (Rusting)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600"/>
          </a:p>
          <a:p>
            <a:pPr>
              <a:lnSpc>
                <a:spcPct val="90000"/>
              </a:lnSpc>
            </a:pPr>
            <a:r>
              <a:rPr lang="en-US" altLang="en-US" sz="2600" b="1" u="sng"/>
              <a:t>Endothermic Reaction</a:t>
            </a:r>
            <a:r>
              <a:rPr lang="en-US" altLang="en-US" sz="2600" b="1"/>
              <a:t>: </a:t>
            </a:r>
            <a:r>
              <a:rPr lang="en-US" altLang="en-US" sz="2600"/>
              <a:t>Energy is absorbed and surrounding area of reaction decreases in temperature (antacid and water)</a:t>
            </a:r>
            <a:endParaRPr lang="en-US" altLang="en-US" sz="2600" b="1"/>
          </a:p>
        </p:txBody>
      </p:sp>
      <p:pic>
        <p:nvPicPr>
          <p:cNvPr id="21509" name="Picture 5" descr="See full size image">
            <a:hlinkClick r:id="rId3"/>
            <a:extLst>
              <a:ext uri="{FF2B5EF4-FFF2-40B4-BE49-F238E27FC236}">
                <a16:creationId xmlns:a16="http://schemas.microsoft.com/office/drawing/2014/main" id="{21382A28-DF23-4B5B-8FFB-D1E063630859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91200" y="3657600"/>
            <a:ext cx="1828800" cy="2209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11" name="Rectangle 7">
            <a:extLst>
              <a:ext uri="{FF2B5EF4-FFF2-40B4-BE49-F238E27FC236}">
                <a16:creationId xmlns:a16="http://schemas.microsoft.com/office/drawing/2014/main" id="{75EE3893-E324-4076-A325-015E8BF37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943600"/>
            <a:ext cx="3733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  <a:hlinkClick r:id="rId5"/>
              </a:rPr>
              <a:t>www.superstock.com/stock-photos-images/1613R-7178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</a:p>
        </p:txBody>
      </p:sp>
      <p:pic>
        <p:nvPicPr>
          <p:cNvPr id="21513" name="Picture 9" descr="See full size image">
            <a:hlinkClick r:id="rId6"/>
            <a:extLst>
              <a:ext uri="{FF2B5EF4-FFF2-40B4-BE49-F238E27FC236}">
                <a16:creationId xmlns:a16="http://schemas.microsoft.com/office/drawing/2014/main" id="{EEABA9AB-696E-4C87-846D-12CECEBAF522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5400" y="990600"/>
            <a:ext cx="3200400" cy="20574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15" name="Rectangle 11">
            <a:extLst>
              <a:ext uri="{FF2B5EF4-FFF2-40B4-BE49-F238E27FC236}">
                <a16:creationId xmlns:a16="http://schemas.microsoft.com/office/drawing/2014/main" id="{6D682797-77DA-48C8-B34B-99CF291E4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200400"/>
            <a:ext cx="3810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  <a:hlinkClick r:id="rId8"/>
              </a:rPr>
              <a:t>www.webergallery.com/Rusting%20Away-CT.htm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C81AE659-1854-4B78-9D82-5007B5DD13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Signs of a Chemical Change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FF7A41B6-11C3-4A55-A957-E9C93BF7012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b="1" u="sng"/>
              <a:t>Change in Color</a:t>
            </a:r>
          </a:p>
          <a:p>
            <a:r>
              <a:rPr lang="en-US" altLang="en-US"/>
              <a:t>Fruit ripening (green tomatoes to red tomatoes)</a:t>
            </a:r>
          </a:p>
          <a:p>
            <a:r>
              <a:rPr lang="en-US" altLang="en-US"/>
              <a:t>Rust</a:t>
            </a:r>
          </a:p>
          <a:p>
            <a:endParaRPr lang="en-US" altLang="en-US" b="1" u="sng"/>
          </a:p>
        </p:txBody>
      </p:sp>
      <p:pic>
        <p:nvPicPr>
          <p:cNvPr id="22533" name="Picture 5">
            <a:extLst>
              <a:ext uri="{FF2B5EF4-FFF2-40B4-BE49-F238E27FC236}">
                <a16:creationId xmlns:a16="http://schemas.microsoft.com/office/drawing/2014/main" id="{5E2F7D4E-1141-4147-A169-16954AF17F8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6800" y="2286000"/>
            <a:ext cx="3581400" cy="3276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5" name="Rectangle 7">
            <a:extLst>
              <a:ext uri="{FF2B5EF4-FFF2-40B4-BE49-F238E27FC236}">
                <a16:creationId xmlns:a16="http://schemas.microsoft.com/office/drawing/2014/main" id="{E058208E-7DD6-45E6-AD20-CF0329031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715000"/>
            <a:ext cx="541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  <a:hlinkClick r:id="rId4"/>
              </a:rPr>
              <a:t>www.uncp.edu/home/mcclurem/ptable/iron/fe.htm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67DFF396-DE2B-46D5-B379-8BA69903D8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Signs of a Chemical Change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A437965D-E436-4AF9-AE8F-8E5CC8011C0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b="1" u="sng"/>
              <a:t>Formation of Bubbles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 u="sng"/>
          </a:p>
          <a:p>
            <a:r>
              <a:rPr lang="en-US" altLang="en-US"/>
              <a:t>Vinegar and baking soda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r>
              <a:rPr lang="en-US" altLang="en-US"/>
              <a:t>Antacid and water</a:t>
            </a:r>
          </a:p>
        </p:txBody>
      </p:sp>
      <p:pic>
        <p:nvPicPr>
          <p:cNvPr id="23557" name="Picture 5" descr="Vinegar and Baking Soda">
            <a:hlinkClick r:id="rId3" tooltip="Apartment Therapy"/>
            <a:extLst>
              <a:ext uri="{FF2B5EF4-FFF2-40B4-BE49-F238E27FC236}">
                <a16:creationId xmlns:a16="http://schemas.microsoft.com/office/drawing/2014/main" id="{CA0883CA-9410-4392-B558-325F0BD6C68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0" y="2057400"/>
            <a:ext cx="3352800" cy="34290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9" name="Rectangle 7">
            <a:extLst>
              <a:ext uri="{FF2B5EF4-FFF2-40B4-BE49-F238E27FC236}">
                <a16:creationId xmlns:a16="http://schemas.microsoft.com/office/drawing/2014/main" id="{B8E0D7FB-A648-475C-B359-407A9F6E9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6019800"/>
            <a:ext cx="2774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eco-centric.blogspot.com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6C02594E-45F7-40EB-B69C-6585A76B5F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Signs of a Chemical Change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6C54D1D9-CFE0-4FFF-AABB-BF6C44C05D5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5105400"/>
          </a:xfrm>
        </p:spPr>
        <p:txBody>
          <a:bodyPr/>
          <a:lstStyle/>
          <a:p>
            <a:r>
              <a:rPr lang="en-US" altLang="en-US" b="1" u="sng"/>
              <a:t>Formation of a Solid or Precipitate: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 u="sng"/>
          </a:p>
          <a:p>
            <a:r>
              <a:rPr lang="en-US" altLang="en-US" sz="2800"/>
              <a:t>The shells of clams and mussels are precipitates from a chemical change of substances from the animal and sea water</a:t>
            </a:r>
          </a:p>
        </p:txBody>
      </p:sp>
      <p:pic>
        <p:nvPicPr>
          <p:cNvPr id="24581" name="Picture 5">
            <a:hlinkClick r:id="rId3"/>
            <a:extLst>
              <a:ext uri="{FF2B5EF4-FFF2-40B4-BE49-F238E27FC236}">
                <a16:creationId xmlns:a16="http://schemas.microsoft.com/office/drawing/2014/main" id="{687017CF-C619-4D76-85F3-B54AF2358C8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0" y="2362200"/>
            <a:ext cx="3429000" cy="28194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3" name="Rectangle 7">
            <a:extLst>
              <a:ext uri="{FF2B5EF4-FFF2-40B4-BE49-F238E27FC236}">
                <a16:creationId xmlns:a16="http://schemas.microsoft.com/office/drawing/2014/main" id="{B48BDA71-D9FF-4B82-812C-235D8E5B0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5943600"/>
            <a:ext cx="33401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unsportsmanlikecomment.files.wordpress.com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9BA9EB8A-44AA-4C93-BB3A-82EE166343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>
                <a:solidFill>
                  <a:srgbClr val="000000"/>
                </a:solidFill>
              </a:rPr>
              <a:t>measure of the amount of matter the object has </a:t>
            </a:r>
          </a:p>
          <a:p>
            <a:pPr eaLnBrk="1" hangingPunct="1"/>
            <a:endParaRPr lang="en-US" altLang="en-US" sz="2800">
              <a:solidFill>
                <a:srgbClr val="000000"/>
              </a:solidFill>
            </a:endParaRPr>
          </a:p>
          <a:p>
            <a:pPr lvl="1" eaLnBrk="1" hangingPunct="1"/>
            <a:r>
              <a:rPr lang="en-US" altLang="en-US" sz="4000">
                <a:solidFill>
                  <a:srgbClr val="000000"/>
                </a:solidFill>
              </a:rPr>
              <a:t>MASS </a:t>
            </a:r>
            <a:endParaRPr lang="en-PH" altLang="en-US" sz="4000"/>
          </a:p>
        </p:txBody>
      </p:sp>
      <p:sp>
        <p:nvSpPr>
          <p:cNvPr id="30723" name="Title 1">
            <a:extLst>
              <a:ext uri="{FF2B5EF4-FFF2-40B4-BE49-F238E27FC236}">
                <a16:creationId xmlns:a16="http://schemas.microsoft.com/office/drawing/2014/main" id="{C6E8C329-8080-4107-B189-2B31D91239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2050" y="708025"/>
            <a:ext cx="7793038" cy="1143000"/>
          </a:xfrm>
        </p:spPr>
        <p:txBody>
          <a:bodyPr/>
          <a:lstStyle/>
          <a:p>
            <a:pPr eaLnBrk="1" hangingPunct="1"/>
            <a:r>
              <a:rPr lang="en-US" altLang="en-US"/>
              <a:t>Two main properties of matter</a:t>
            </a:r>
            <a:endParaRPr lang="en-PH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7A6E-ACF5-4D6B-8420-D03E2A3D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896E1-11CE-4B15-BABE-0C0F7E317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63757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BA7BA5B4-88FD-48B9-889C-4F71337154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 measure of the space occupied by an object is called </a:t>
            </a:r>
            <a:endParaRPr lang="en-US" altLang="en-US" sz="28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/>
            <a:endParaRPr lang="en-US" altLang="en-US" sz="28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eaLnBrk="1" hangingPunct="1"/>
            <a:r>
              <a:rPr lang="en-US" altLang="en-US" sz="4000" b="1">
                <a:solidFill>
                  <a:srgbClr val="000000"/>
                </a:solidFill>
                <a:latin typeface="Arial" panose="020B0604020202020204" pitchFamily="34" charset="0"/>
              </a:rPr>
              <a:t>VOLUME</a:t>
            </a:r>
            <a:endParaRPr lang="en-PH" altLang="en-US" sz="4000"/>
          </a:p>
        </p:txBody>
      </p:sp>
      <p:sp>
        <p:nvSpPr>
          <p:cNvPr id="31747" name="Title 1">
            <a:extLst>
              <a:ext uri="{FF2B5EF4-FFF2-40B4-BE49-F238E27FC236}">
                <a16:creationId xmlns:a16="http://schemas.microsoft.com/office/drawing/2014/main" id="{1DC78C88-075E-4F61-8076-BD4EF8F1E4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Two main properties of matter</a:t>
            </a:r>
            <a:endParaRPr lang="en-PH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23D5-AFCA-4C32-8F6A-5E5497EF1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36D88-5205-4490-B5DB-B850136D4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1026" name="Picture 2" descr="Atomic Theory-Democritus - ppt video online download">
            <a:extLst>
              <a:ext uri="{FF2B5EF4-FFF2-40B4-BE49-F238E27FC236}">
                <a16:creationId xmlns:a16="http://schemas.microsoft.com/office/drawing/2014/main" id="{AAAE909A-5766-417D-855A-E3A7EFD25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09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02A6E-5327-4B9A-BAC4-4B3AC7B6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7B509-89DA-4180-AF44-E0B89C9D2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0CF75-3A76-4F50-BB37-C925C7B0A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5" y="304800"/>
            <a:ext cx="9003810" cy="596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12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xtured">
  <a:themeElements>
    <a:clrScheme name="Textured 5">
      <a:dk1>
        <a:srgbClr val="003366"/>
      </a:dk1>
      <a:lt1>
        <a:srgbClr val="FFFFFF"/>
      </a:lt1>
      <a:dk2>
        <a:srgbClr val="2B5481"/>
      </a:dk2>
      <a:lt2>
        <a:srgbClr val="E5FFFF"/>
      </a:lt2>
      <a:accent1>
        <a:srgbClr val="009999"/>
      </a:accent1>
      <a:accent2>
        <a:srgbClr val="336699"/>
      </a:accent2>
      <a:accent3>
        <a:srgbClr val="ACB3C1"/>
      </a:accent3>
      <a:accent4>
        <a:srgbClr val="DADADA"/>
      </a:accent4>
      <a:accent5>
        <a:srgbClr val="AACACA"/>
      </a:accent5>
      <a:accent6>
        <a:srgbClr val="2D5C8A"/>
      </a:accent6>
      <a:hlink>
        <a:srgbClr val="00CCFF"/>
      </a:hlink>
      <a:folHlink>
        <a:srgbClr val="FFCC00"/>
      </a:folHlink>
    </a:clrScheme>
    <a:fontScheme name="Textured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Textured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ed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1814</TotalTime>
  <Words>1705</Words>
  <Application>Microsoft Office PowerPoint</Application>
  <PresentationFormat>On-screen Show (4:3)</PresentationFormat>
  <Paragraphs>227</Paragraphs>
  <Slides>60</Slides>
  <Notes>10</Notes>
  <HiddenSlides>2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Roboto</vt:lpstr>
      <vt:lpstr>Schoolbook Uralic</vt:lpstr>
      <vt:lpstr>Tahoma</vt:lpstr>
      <vt:lpstr>Wingdings</vt:lpstr>
      <vt:lpstr>Office Theme</vt:lpstr>
      <vt:lpstr>Textured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main properties of matter</vt:lpstr>
      <vt:lpstr>Two main properties of matter</vt:lpstr>
      <vt:lpstr>PowerPoint Presentation</vt:lpstr>
      <vt:lpstr>PowerPoint Presentation</vt:lpstr>
      <vt:lpstr>PowerPoint Presentation</vt:lpstr>
      <vt:lpstr>LAW OF CONSERVATION OF  MATTER</vt:lpstr>
      <vt:lpstr>THEORY OF KINETIC ENERGY</vt:lpstr>
      <vt:lpstr>THEORY OF KINETIC ENERGY</vt:lpstr>
      <vt:lpstr>Kinetic Molecular Theory </vt:lpstr>
      <vt:lpstr>Kinetic Molecular Theory </vt:lpstr>
      <vt:lpstr>Kinetic Molecular Theory </vt:lpstr>
      <vt:lpstr>Kinetic Molecular Theory </vt:lpstr>
      <vt:lpstr>MATTER</vt:lpstr>
      <vt:lpstr>OBSERVABLE PHYSICAL PROPERTIES</vt:lpstr>
      <vt:lpstr>Chemical Properties- Properties that determine  whether or not a substance will react chemically. </vt:lpstr>
      <vt:lpstr>EXAMPLES OF OBSERVABLE PHYSICAL  PROPERTIES</vt:lpstr>
      <vt:lpstr>Physical Properties</vt:lpstr>
      <vt:lpstr>PowerPoint Presentation</vt:lpstr>
      <vt:lpstr>PowerPoint Presentation</vt:lpstr>
      <vt:lpstr>EXAMPLES OF OBSERVABLE PHYSICAL  PROPERTIES</vt:lpstr>
      <vt:lpstr>EXAMPLES OF OBSERVABLE PHYSICAL  PROPERTIES</vt:lpstr>
      <vt:lpstr>EXAMPLES OF OBSERVABLE PHYSICAL  PROPERTIES</vt:lpstr>
      <vt:lpstr>EXAMPLES OF OBSERVABLE PHYSICAL  PROPERTIES</vt:lpstr>
      <vt:lpstr>EXAMPLES OF OBSERVABLE PHYSICAL  PROPERTIES</vt:lpstr>
      <vt:lpstr>EXAMPLES OF OBSERVABLE PHYSICAL  PROPERTIES</vt:lpstr>
      <vt:lpstr>EXAMPLES OF OBSERVABLE PHYSICAL  PROPERTIES</vt:lpstr>
      <vt:lpstr>PowerPoint Presentation</vt:lpstr>
      <vt:lpstr>PowerPoint Presentation</vt:lpstr>
      <vt:lpstr>MAGNETISM</vt:lpstr>
      <vt:lpstr>TEXTURE</vt:lpstr>
      <vt:lpstr>RELATIVE DENSITY</vt:lpstr>
      <vt:lpstr>MEASURABLE PROPERTIES OF MATTER</vt:lpstr>
      <vt:lpstr>MEASURABLE PROPERTIES OF MATTER</vt:lpstr>
      <vt:lpstr>MEASURABLE PROPERTIES OF MATTER</vt:lpstr>
      <vt:lpstr>MEASURABLE PROPERTIES OF MATTER</vt:lpstr>
      <vt:lpstr>Measurable Properties of Matter</vt:lpstr>
      <vt:lpstr>PowerPoint Presentation</vt:lpstr>
      <vt:lpstr>MEASURABLE PROPERTIES OF MATTER</vt:lpstr>
      <vt:lpstr>MEASURABLE PROPERTIES OF MATTER</vt:lpstr>
      <vt:lpstr>MEASURABLE PROPERTIES OF MATTER</vt:lpstr>
      <vt:lpstr>PowerPoint Presentation</vt:lpstr>
      <vt:lpstr>Why are some objects less dense than other objects? </vt:lpstr>
      <vt:lpstr>Objects float in other substances because  they are less dense than the substance they  are floating in.</vt:lpstr>
      <vt:lpstr>DENSITY</vt:lpstr>
      <vt:lpstr>Calculating Density Density= Mass/Volume</vt:lpstr>
      <vt:lpstr>Physical Properties</vt:lpstr>
      <vt:lpstr>Physical Properties</vt:lpstr>
      <vt:lpstr>Physical Properties</vt:lpstr>
      <vt:lpstr>CHEMICAL PROPERTIES OF MATTER</vt:lpstr>
      <vt:lpstr>Signs of a Chemical Change</vt:lpstr>
      <vt:lpstr>Signs of a Chemical Change</vt:lpstr>
      <vt:lpstr>Signs of a Chemical Change</vt:lpstr>
      <vt:lpstr>Signs of a Chemical Change</vt:lpstr>
      <vt:lpstr>Signs of a Chemical Change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Matter</dc:title>
  <dc:creator>King, Rebecca - BGJHS - Teacher</dc:creator>
  <cp:lastModifiedBy>Irene Sanchez</cp:lastModifiedBy>
  <cp:revision>6</cp:revision>
  <dcterms:created xsi:type="dcterms:W3CDTF">2023-02-16T00:12:13Z</dcterms:created>
  <dcterms:modified xsi:type="dcterms:W3CDTF">2023-02-20T03:02:36Z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2015-01-10T00:00:00Z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2023-02-16T00:00:00Z</vt:filetime>
  </property>
</Properties>
</file>